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8"/>
  </p:notesMasterIdLst>
  <p:sldIdLst>
    <p:sldId id="420" r:id="rId3"/>
    <p:sldId id="986" r:id="rId4"/>
    <p:sldId id="1307" r:id="rId5"/>
    <p:sldId id="1342" r:id="rId6"/>
    <p:sldId id="1340" r:id="rId7"/>
    <p:sldId id="1341" r:id="rId8"/>
    <p:sldId id="1385" r:id="rId9"/>
    <p:sldId id="1347" r:id="rId10"/>
    <p:sldId id="1348" r:id="rId11"/>
    <p:sldId id="1349" r:id="rId12"/>
    <p:sldId id="1350" r:id="rId13"/>
    <p:sldId id="1367" r:id="rId14"/>
    <p:sldId id="1368" r:id="rId15"/>
    <p:sldId id="1372" r:id="rId16"/>
    <p:sldId id="1373" r:id="rId17"/>
    <p:sldId id="1316" r:id="rId18"/>
    <p:sldId id="387" r:id="rId19"/>
    <p:sldId id="1374" r:id="rId20"/>
    <p:sldId id="1375" r:id="rId21"/>
    <p:sldId id="1376" r:id="rId22"/>
    <p:sldId id="1386" r:id="rId23"/>
    <p:sldId id="1377" r:id="rId24"/>
    <p:sldId id="1387" r:id="rId25"/>
    <p:sldId id="1392" r:id="rId26"/>
    <p:sldId id="1393" r:id="rId27"/>
    <p:sldId id="1394" r:id="rId28"/>
    <p:sldId id="1390" r:id="rId29"/>
    <p:sldId id="1391" r:id="rId30"/>
    <p:sldId id="1308" r:id="rId31"/>
    <p:sldId id="269" r:id="rId32"/>
    <p:sldId id="1309" r:id="rId33"/>
    <p:sldId id="1395" r:id="rId34"/>
    <p:sldId id="1396" r:id="rId35"/>
    <p:sldId id="1310" r:id="rId36"/>
    <p:sldId id="1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000000"/>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986"/>
  </p:normalViewPr>
  <p:slideViewPr>
    <p:cSldViewPr snapToGrid="0" snapToObjects="1">
      <p:cViewPr varScale="1">
        <p:scale>
          <a:sx n="126" d="100"/>
          <a:sy n="126" d="100"/>
        </p:scale>
        <p:origin x="252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5/16/24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153971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15329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11604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30</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 what these hierarchies are – and then go into why they are important in next slide</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476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21</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5/16/24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04/03/2024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9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png"/><Relationship Id="rId7"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50.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88125" y="1701424"/>
            <a:ext cx="10486795" cy="3785652"/>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Bayesian spatial risk MODELLING</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102345" y="711912"/>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102345" y="711912"/>
                <a:ext cx="4727915" cy="325089"/>
              </a:xfrm>
              <a:prstGeom prst="rect">
                <a:avLst/>
              </a:prstGeom>
              <a:blipFill>
                <a:blip r:embed="rId2"/>
                <a:stretch>
                  <a:fillRect b="-769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334945" y="1232487"/>
                <a:ext cx="197952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334945" y="1232487"/>
                <a:ext cx="1979525" cy="325089"/>
              </a:xfrm>
              <a:prstGeom prst="rect">
                <a:avLst/>
              </a:prstGeom>
              <a:blipFill>
                <a:blip r:embed="rId3"/>
                <a:stretch>
                  <a:fillRect b="-3704"/>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581367" y="717770"/>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4581367" y="1210366"/>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A3E196-E27D-FD04-9630-FA8E81A1CF4E}"/>
                  </a:ext>
                </a:extLst>
              </p:cNvPr>
              <p:cNvSpPr txBox="1"/>
              <p:nvPr/>
            </p:nvSpPr>
            <p:spPr>
              <a:xfrm>
                <a:off x="334945" y="2439366"/>
                <a:ext cx="8745204" cy="325089"/>
              </a:xfrm>
              <a:prstGeom prst="rect">
                <a:avLst/>
              </a:prstGeom>
              <a:solidFill>
                <a:schemeClr val="bg1"/>
              </a:solid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7" name="TextBox 6">
                <a:extLst>
                  <a:ext uri="{FF2B5EF4-FFF2-40B4-BE49-F238E27FC236}">
                    <a16:creationId xmlns:a16="http://schemas.microsoft.com/office/drawing/2014/main" id="{E6A3E196-E27D-FD04-9630-FA8E81A1CF4E}"/>
                  </a:ext>
                </a:extLst>
              </p:cNvPr>
              <p:cNvSpPr txBox="1">
                <a:spLocks noRot="1" noChangeAspect="1" noMove="1" noResize="1" noEditPoints="1" noAdjustHandles="1" noChangeArrowheads="1" noChangeShapeType="1" noTextEdit="1"/>
              </p:cNvSpPr>
              <p:nvPr/>
            </p:nvSpPr>
            <p:spPr>
              <a:xfrm>
                <a:off x="334945" y="2439366"/>
                <a:ext cx="8745204" cy="325089"/>
              </a:xfrm>
              <a:prstGeom prst="rect">
                <a:avLst/>
              </a:prstGeom>
              <a:blipFill>
                <a:blip r:embed="rId4"/>
                <a:stretch>
                  <a:fillRect b="-3846"/>
                </a:stretch>
              </a:blipFill>
              <a:ln>
                <a:noFill/>
              </a:ln>
            </p:spPr>
            <p:txBody>
              <a:bodyPr/>
              <a:lstStyle/>
              <a:p>
                <a:r>
                  <a:rPr lang="en-GB">
                    <a:noFill/>
                  </a:rPr>
                  <a:t> </a:t>
                </a:r>
              </a:p>
            </p:txBody>
          </p:sp>
        </mc:Fallback>
      </mc:AlternateContent>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B43F2B85-2953-7879-96B6-46B12F30C06B}"/>
              </a:ext>
            </a:extLst>
          </p:cNvPr>
          <p:cNvSpPr txBox="1"/>
          <p:nvPr/>
        </p:nvSpPr>
        <p:spPr>
          <a:xfrm>
            <a:off x="959762" y="3143914"/>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1" name="TextBox 10">
            <a:extLst>
              <a:ext uri="{FF2B5EF4-FFF2-40B4-BE49-F238E27FC236}">
                <a16:creationId xmlns:a16="http://schemas.microsoft.com/office/drawing/2014/main" id="{3F29ECBF-E253-82FB-FD5E-B7F63F03F16F}"/>
              </a:ext>
            </a:extLst>
          </p:cNvPr>
          <p:cNvSpPr txBox="1"/>
          <p:nvPr/>
        </p:nvSpPr>
        <p:spPr>
          <a:xfrm>
            <a:off x="4064247" y="3132196"/>
            <a:ext cx="1082354" cy="276999"/>
          </a:xfrm>
          <a:prstGeom prst="rect">
            <a:avLst/>
          </a:prstGeom>
          <a:solidFill>
            <a:schemeClr val="bg2"/>
          </a:solidFill>
          <a:ln>
            <a:noFill/>
          </a:ln>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Brace 13">
            <a:extLst>
              <a:ext uri="{FF2B5EF4-FFF2-40B4-BE49-F238E27FC236}">
                <a16:creationId xmlns:a16="http://schemas.microsoft.com/office/drawing/2014/main" id="{B009DC3A-A288-0E1E-A561-F879AD1FA284}"/>
              </a:ext>
            </a:extLst>
          </p:cNvPr>
          <p:cNvSpPr/>
          <p:nvPr/>
        </p:nvSpPr>
        <p:spPr>
          <a:xfrm rot="5400000">
            <a:off x="2303758" y="1392743"/>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AB19E46F-5FC0-6C67-78E5-935901295915}"/>
              </a:ext>
            </a:extLst>
          </p:cNvPr>
          <p:cNvSpPr/>
          <p:nvPr/>
        </p:nvSpPr>
        <p:spPr>
          <a:xfrm rot="5400000">
            <a:off x="4404915" y="2496170"/>
            <a:ext cx="325089" cy="81294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0BA2B41F-F498-759B-2E6A-3DECE1D79178}"/>
              </a:ext>
            </a:extLst>
          </p:cNvPr>
          <p:cNvSpPr txBox="1"/>
          <p:nvPr/>
        </p:nvSpPr>
        <p:spPr>
          <a:xfrm>
            <a:off x="5146602" y="2456276"/>
            <a:ext cx="1847052" cy="307777"/>
          </a:xfrm>
          <a:prstGeom prst="rect">
            <a:avLst/>
          </a:prstGeom>
          <a:solidFill>
            <a:schemeClr val="bg2"/>
          </a:solidFill>
        </p:spPr>
        <p:txBody>
          <a:bodyPr wrap="square" rtlCol="0">
            <a:spAutoFit/>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2031325"/>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a:t>
            </a:r>
            <a:r>
              <a:rPr lang="en-GB" b="1" dirty="0">
                <a:latin typeface="Helvetica Neue" panose="02000503000000020004" pitchFamily="2" charset="0"/>
                <a:ea typeface="Helvetica Neue" panose="02000503000000020004" pitchFamily="2" charset="0"/>
                <a:cs typeface="Helvetica Neue" panose="02000503000000020004" pitchFamily="2" charset="0"/>
              </a:rPr>
              <a:t>random-intercept-only model </a:t>
            </a:r>
            <a:r>
              <a:rPr lang="en-GB" dirty="0">
                <a:latin typeface="Helvetica Neue" panose="02000503000000020004" pitchFamily="2" charset="0"/>
                <a:ea typeface="Helvetica Neue" panose="02000503000000020004" pitchFamily="2" charset="0"/>
                <a:cs typeface="Helvetica Neue" panose="02000503000000020004" pitchFamily="2" charset="0"/>
              </a:rPr>
              <a:t>which only includes a </a:t>
            </a:r>
            <a:r>
              <a:rPr lang="en-GB"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random-intercept</a:t>
            </a:r>
            <a:r>
              <a:rPr lang="en-GB" dirty="0">
                <a:latin typeface="Helvetica Neue" panose="02000503000000020004" pitchFamily="2" charset="0"/>
                <a:ea typeface="Helvetica Neue" panose="02000503000000020004" pitchFamily="2" charset="0"/>
                <a:cs typeface="Helvetica Neue" panose="02000503000000020004" pitchFamily="2" charset="0"/>
              </a:rPr>
              <a:t> and excludes the random-slopes. This means that the group structure causes variation on the means (i.e., group-specific intercepts) but not on slopes </a:t>
            </a:r>
          </a:p>
        </p:txBody>
      </p:sp>
      <p:cxnSp>
        <p:nvCxnSpPr>
          <p:cNvPr id="31" name="Straight Connector 30">
            <a:extLst>
              <a:ext uri="{FF2B5EF4-FFF2-40B4-BE49-F238E27FC236}">
                <a16:creationId xmlns:a16="http://schemas.microsoft.com/office/drawing/2014/main" id="{9228AF55-9AC2-F2AD-C775-D4D01AB3E0CA}"/>
              </a:ext>
            </a:extLst>
          </p:cNvPr>
          <p:cNvCxnSpPr>
            <a:cxnSpLocks/>
          </p:cNvCxnSpPr>
          <p:nvPr/>
        </p:nvCxnSpPr>
        <p:spPr>
          <a:xfrm>
            <a:off x="7906351" y="3971335"/>
            <a:ext cx="0" cy="25399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794F404-BAA4-8F59-B5D1-360182977292}"/>
              </a:ext>
            </a:extLst>
          </p:cNvPr>
          <p:cNvCxnSpPr/>
          <p:nvPr/>
        </p:nvCxnSpPr>
        <p:spPr>
          <a:xfrm>
            <a:off x="7906351" y="6521380"/>
            <a:ext cx="3864663"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5B34053-B72B-9D6B-2BE1-7043EBDA3FBD}"/>
              </a:ext>
            </a:extLst>
          </p:cNvPr>
          <p:cNvCxnSpPr/>
          <p:nvPr/>
        </p:nvCxnSpPr>
        <p:spPr>
          <a:xfrm flipV="1">
            <a:off x="8089340" y="4938917"/>
            <a:ext cx="3205424" cy="1087681"/>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8B641372-B051-9E52-ACEA-5DA786708954}"/>
              </a:ext>
            </a:extLst>
          </p:cNvPr>
          <p:cNvCxnSpPr>
            <a:cxnSpLocks/>
          </p:cNvCxnSpPr>
          <p:nvPr/>
        </p:nvCxnSpPr>
        <p:spPr>
          <a:xfrm flipV="1">
            <a:off x="8036329" y="4037386"/>
            <a:ext cx="3133635" cy="113243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17F397-EBE9-E9F6-6AA4-F8E03F1D8A2C}"/>
              </a:ext>
            </a:extLst>
          </p:cNvPr>
          <p:cNvCxnSpPr>
            <a:cxnSpLocks/>
          </p:cNvCxnSpPr>
          <p:nvPr/>
        </p:nvCxnSpPr>
        <p:spPr>
          <a:xfrm flipV="1">
            <a:off x="7894840" y="5430696"/>
            <a:ext cx="3125037" cy="958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C80558-4C64-9AC2-A4DA-3DE0B3F4E8DB}"/>
              </a:ext>
            </a:extLst>
          </p:cNvPr>
          <p:cNvCxnSpPr>
            <a:cxnSpLocks/>
          </p:cNvCxnSpPr>
          <p:nvPr/>
        </p:nvCxnSpPr>
        <p:spPr>
          <a:xfrm flipV="1">
            <a:off x="8194224" y="4476533"/>
            <a:ext cx="2995657" cy="1078419"/>
          </a:xfrm>
          <a:prstGeom prst="line">
            <a:avLst/>
          </a:prstGeom>
        </p:spPr>
        <p:style>
          <a:lnRef idx="2">
            <a:schemeClr val="accent4"/>
          </a:lnRef>
          <a:fillRef idx="0">
            <a:schemeClr val="accent4"/>
          </a:fillRef>
          <a:effectRef idx="1">
            <a:schemeClr val="accent4"/>
          </a:effectRef>
          <a:fontRef idx="minor">
            <a:schemeClr val="tx1"/>
          </a:fontRef>
        </p:style>
      </p:cxnSp>
      <p:sp>
        <p:nvSpPr>
          <p:cNvPr id="43" name="TextBox 42">
            <a:extLst>
              <a:ext uri="{FF2B5EF4-FFF2-40B4-BE49-F238E27FC236}">
                <a16:creationId xmlns:a16="http://schemas.microsoft.com/office/drawing/2014/main" id="{2B5BA917-6426-C406-D22F-C2D76DD5E62D}"/>
              </a:ext>
            </a:extLst>
          </p:cNvPr>
          <p:cNvSpPr txBox="1"/>
          <p:nvPr/>
        </p:nvSpPr>
        <p:spPr>
          <a:xfrm>
            <a:off x="11041632" y="3744566"/>
            <a:ext cx="943748" cy="369332"/>
          </a:xfrm>
          <a:prstGeom prst="rect">
            <a:avLst/>
          </a:prstGeom>
          <a:noFill/>
        </p:spPr>
        <p:txBody>
          <a:bodyPr wrap="square" rtlCol="0">
            <a:spAutoFit/>
          </a:bodyPr>
          <a:lstStyle/>
          <a:p>
            <a:r>
              <a:rPr lang="en-GB" dirty="0"/>
              <a:t>Group 1</a:t>
            </a:r>
          </a:p>
        </p:txBody>
      </p:sp>
      <p:sp>
        <p:nvSpPr>
          <p:cNvPr id="44" name="TextBox 43">
            <a:extLst>
              <a:ext uri="{FF2B5EF4-FFF2-40B4-BE49-F238E27FC236}">
                <a16:creationId xmlns:a16="http://schemas.microsoft.com/office/drawing/2014/main" id="{35881AC1-5510-D359-BFDB-D39CF51E8032}"/>
              </a:ext>
            </a:extLst>
          </p:cNvPr>
          <p:cNvSpPr txBox="1"/>
          <p:nvPr/>
        </p:nvSpPr>
        <p:spPr>
          <a:xfrm>
            <a:off x="11026740" y="4170690"/>
            <a:ext cx="943748" cy="369332"/>
          </a:xfrm>
          <a:prstGeom prst="rect">
            <a:avLst/>
          </a:prstGeom>
          <a:noFill/>
        </p:spPr>
        <p:txBody>
          <a:bodyPr wrap="square" rtlCol="0">
            <a:spAutoFit/>
          </a:bodyPr>
          <a:lstStyle/>
          <a:p>
            <a:r>
              <a:rPr lang="en-GB" dirty="0"/>
              <a:t>Group 2</a:t>
            </a:r>
          </a:p>
        </p:txBody>
      </p:sp>
      <p:sp>
        <p:nvSpPr>
          <p:cNvPr id="45" name="TextBox 44">
            <a:extLst>
              <a:ext uri="{FF2B5EF4-FFF2-40B4-BE49-F238E27FC236}">
                <a16:creationId xmlns:a16="http://schemas.microsoft.com/office/drawing/2014/main" id="{B8797897-0188-765B-07DC-F5DB9D69A59F}"/>
              </a:ext>
            </a:extLst>
          </p:cNvPr>
          <p:cNvSpPr txBox="1"/>
          <p:nvPr/>
        </p:nvSpPr>
        <p:spPr>
          <a:xfrm>
            <a:off x="11150990" y="4642336"/>
            <a:ext cx="943748" cy="369332"/>
          </a:xfrm>
          <a:prstGeom prst="rect">
            <a:avLst/>
          </a:prstGeom>
          <a:noFill/>
        </p:spPr>
        <p:txBody>
          <a:bodyPr wrap="square" rtlCol="0">
            <a:spAutoFit/>
          </a:bodyPr>
          <a:lstStyle/>
          <a:p>
            <a:r>
              <a:rPr lang="en-GB" dirty="0"/>
              <a:t>Group 3</a:t>
            </a:r>
          </a:p>
        </p:txBody>
      </p:sp>
      <p:sp>
        <p:nvSpPr>
          <p:cNvPr id="46" name="TextBox 45">
            <a:extLst>
              <a:ext uri="{FF2B5EF4-FFF2-40B4-BE49-F238E27FC236}">
                <a16:creationId xmlns:a16="http://schemas.microsoft.com/office/drawing/2014/main" id="{2F88A7A7-1A24-8AAF-54CB-7853131130DE}"/>
              </a:ext>
            </a:extLst>
          </p:cNvPr>
          <p:cNvSpPr txBox="1"/>
          <p:nvPr/>
        </p:nvSpPr>
        <p:spPr>
          <a:xfrm>
            <a:off x="10980642" y="5256800"/>
            <a:ext cx="943748" cy="369332"/>
          </a:xfrm>
          <a:prstGeom prst="rect">
            <a:avLst/>
          </a:prstGeom>
          <a:noFill/>
        </p:spPr>
        <p:txBody>
          <a:bodyPr wrap="square" rtlCol="0">
            <a:spAutoFit/>
          </a:bodyPr>
          <a:lstStyle/>
          <a:p>
            <a:r>
              <a:rPr lang="en-GB" dirty="0"/>
              <a:t>Group 4</a:t>
            </a:r>
          </a:p>
        </p:txBody>
      </p:sp>
      <p:sp>
        <p:nvSpPr>
          <p:cNvPr id="20" name="TextBox 19">
            <a:extLst>
              <a:ext uri="{FF2B5EF4-FFF2-40B4-BE49-F238E27FC236}">
                <a16:creationId xmlns:a16="http://schemas.microsoft.com/office/drawing/2014/main" id="{47B44E28-0B7D-31EF-2446-24F1E59D4014}"/>
              </a:ext>
            </a:extLst>
          </p:cNvPr>
          <p:cNvSpPr txBox="1"/>
          <p:nvPr/>
        </p:nvSpPr>
        <p:spPr>
          <a:xfrm>
            <a:off x="334945" y="1905732"/>
            <a:ext cx="3684396"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the model is much simpler:</a:t>
            </a:r>
          </a:p>
        </p:txBody>
      </p:sp>
      <p:sp>
        <p:nvSpPr>
          <p:cNvPr id="27" name="Slide Number Placeholder 3">
            <a:extLst>
              <a:ext uri="{FF2B5EF4-FFF2-40B4-BE49-F238E27FC236}">
                <a16:creationId xmlns:a16="http://schemas.microsoft.com/office/drawing/2014/main" id="{6CCC5990-0640-10D5-AC87-132CFDD0C5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itle 1">
            <a:extLst>
              <a:ext uri="{FF2B5EF4-FFF2-40B4-BE49-F238E27FC236}">
                <a16:creationId xmlns:a16="http://schemas.microsoft.com/office/drawing/2014/main" id="{EDE44104-7E64-45A4-FB1A-F18F65E7FC87}"/>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(random-intercept-only) model (true form) [3]</a:t>
            </a:r>
          </a:p>
        </p:txBody>
      </p:sp>
    </p:spTree>
    <p:extLst>
      <p:ext uri="{BB962C8B-B14F-4D97-AF65-F5344CB8AC3E}">
        <p14:creationId xmlns:p14="http://schemas.microsoft.com/office/powerpoint/2010/main" val="24523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257396" y="738446"/>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257396" y="738446"/>
                <a:ext cx="4727915" cy="325089"/>
              </a:xfrm>
              <a:prstGeom prst="rect">
                <a:avLst/>
              </a:prstGeom>
              <a:blipFill>
                <a:blip r:embed="rId2"/>
                <a:stretch>
                  <a:fillRect b="-3846"/>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446976" y="1156194"/>
                <a:ext cx="2343843" cy="1454244"/>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 </m:t>
                          </m:r>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1</m:t>
                              </m:r>
                            </m:sub>
                          </m:sSub>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endParaRPr lang="en-GB" sz="1400" dirty="0"/>
              </a:p>
              <a:p>
                <a:endParaRPr lang="en-GB" sz="1400" dirty="0"/>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1</m:t>
                          </m:r>
                        </m:sub>
                      </m:sSub>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446976" y="1156194"/>
                <a:ext cx="2343843" cy="1454244"/>
              </a:xfrm>
              <a:prstGeom prst="rect">
                <a:avLst/>
              </a:prstGeom>
              <a:blipFill>
                <a:blip r:embed="rId3"/>
                <a:stretch>
                  <a:fillRect/>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890169" y="728134"/>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4890169" y="1597662"/>
            <a:ext cx="2123580"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6D460DCA-9EAE-5193-974C-5F707BFCE00A}"/>
              </a:ext>
            </a:extLst>
          </p:cNvPr>
          <p:cNvSpPr/>
          <p:nvPr/>
        </p:nvSpPr>
        <p:spPr>
          <a:xfrm>
            <a:off x="2621353" y="1114114"/>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we have an independent variable measure on the group-level impacting our outcome on the individual-level. </a:t>
            </a:r>
          </a:p>
        </p:txBody>
      </p:sp>
      <p:sp>
        <p:nvSpPr>
          <p:cNvPr id="47" name="Slide Number Placeholder 3">
            <a:extLst>
              <a:ext uri="{FF2B5EF4-FFF2-40B4-BE49-F238E27FC236}">
                <a16:creationId xmlns:a16="http://schemas.microsoft.com/office/drawing/2014/main" id="{B42B76AB-4639-E26A-2F56-90F1A1B274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14D7A8-CC23-2966-0D10-D6AE46B66AD8}"/>
                  </a:ext>
                </a:extLst>
              </p:cNvPr>
              <p:cNvSpPr txBox="1"/>
              <p:nvPr/>
            </p:nvSpPr>
            <p:spPr>
              <a:xfrm>
                <a:off x="612809"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9714D7A8-CC23-2966-0D10-D6AE46B66AD8}"/>
                  </a:ext>
                </a:extLst>
              </p:cNvPr>
              <p:cNvSpPr txBox="1">
                <a:spLocks noRot="1" noChangeAspect="1" noMove="1" noResize="1" noEditPoints="1" noAdjustHandles="1" noChangeArrowheads="1" noChangeShapeType="1" noTextEdit="1"/>
              </p:cNvSpPr>
              <p:nvPr/>
            </p:nvSpPr>
            <p:spPr>
              <a:xfrm>
                <a:off x="612809"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B68B6C-2BEA-FC2C-3B3A-041E3BC716AA}"/>
                  </a:ext>
                </a:extLst>
              </p:cNvPr>
              <p:cNvSpPr txBox="1"/>
              <p:nvPr/>
            </p:nvSpPr>
            <p:spPr>
              <a:xfrm>
                <a:off x="1071092"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2" name="TextBox 21">
                <a:extLst>
                  <a:ext uri="{FF2B5EF4-FFF2-40B4-BE49-F238E27FC236}">
                    <a16:creationId xmlns:a16="http://schemas.microsoft.com/office/drawing/2014/main" id="{22B68B6C-2BEA-FC2C-3B3A-041E3BC716AA}"/>
                  </a:ext>
                </a:extLst>
              </p:cNvPr>
              <p:cNvSpPr txBox="1">
                <a:spLocks noRot="1" noChangeAspect="1" noMove="1" noResize="1" noEditPoints="1" noAdjustHandles="1" noChangeArrowheads="1" noChangeShapeType="1" noTextEdit="1"/>
              </p:cNvSpPr>
              <p:nvPr/>
            </p:nvSpPr>
            <p:spPr>
              <a:xfrm>
                <a:off x="1071092"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5BC1AD-5B45-F7A3-60CF-75E522251A6C}"/>
                  </a:ext>
                </a:extLst>
              </p:cNvPr>
              <p:cNvSpPr txBox="1"/>
              <p:nvPr/>
            </p:nvSpPr>
            <p:spPr>
              <a:xfrm>
                <a:off x="1515587"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4" name="TextBox 23">
                <a:extLst>
                  <a:ext uri="{FF2B5EF4-FFF2-40B4-BE49-F238E27FC236}">
                    <a16:creationId xmlns:a16="http://schemas.microsoft.com/office/drawing/2014/main" id="{4E5BC1AD-5B45-F7A3-60CF-75E522251A6C}"/>
                  </a:ext>
                </a:extLst>
              </p:cNvPr>
              <p:cNvSpPr txBox="1">
                <a:spLocks noRot="1" noChangeAspect="1" noMove="1" noResize="1" noEditPoints="1" noAdjustHandles="1" noChangeArrowheads="1" noChangeShapeType="1" noTextEdit="1"/>
              </p:cNvSpPr>
              <p:nvPr/>
            </p:nvSpPr>
            <p:spPr>
              <a:xfrm>
                <a:off x="1515587" y="1929200"/>
                <a:ext cx="448235"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C9DEC7-1A90-DDA7-A912-658379E09ECD}"/>
                  </a:ext>
                </a:extLst>
              </p:cNvPr>
              <p:cNvSpPr txBox="1"/>
              <p:nvPr/>
            </p:nvSpPr>
            <p:spPr>
              <a:xfrm>
                <a:off x="2113683" y="1929200"/>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5" name="TextBox 24">
                <a:extLst>
                  <a:ext uri="{FF2B5EF4-FFF2-40B4-BE49-F238E27FC236}">
                    <a16:creationId xmlns:a16="http://schemas.microsoft.com/office/drawing/2014/main" id="{2CC9DEC7-1A90-DDA7-A912-658379E09ECD}"/>
                  </a:ext>
                </a:extLst>
              </p:cNvPr>
              <p:cNvSpPr txBox="1">
                <a:spLocks noRot="1" noChangeAspect="1" noMove="1" noResize="1" noEditPoints="1" noAdjustHandles="1" noChangeArrowheads="1" noChangeShapeType="1" noTextEdit="1"/>
              </p:cNvSpPr>
              <p:nvPr/>
            </p:nvSpPr>
            <p:spPr>
              <a:xfrm>
                <a:off x="2113683" y="1929200"/>
                <a:ext cx="448235" cy="369332"/>
              </a:xfrm>
              <a:prstGeom prst="rect">
                <a:avLst/>
              </a:prstGeom>
              <a:blipFill>
                <a:blip r:embed="rId4"/>
                <a:stretch>
                  <a:fillRect/>
                </a:stretch>
              </a:blipFill>
            </p:spPr>
            <p:txBody>
              <a:bodyPr/>
              <a:lstStyle/>
              <a:p>
                <a:r>
                  <a:rPr lang="en-GB">
                    <a:noFill/>
                  </a:rPr>
                  <a:t> </a:t>
                </a:r>
              </a:p>
            </p:txBody>
          </p:sp>
        </mc:Fallback>
      </mc:AlternateContent>
      <p:sp>
        <p:nvSpPr>
          <p:cNvPr id="26" name="Rectangle 25">
            <a:extLst>
              <a:ext uri="{FF2B5EF4-FFF2-40B4-BE49-F238E27FC236}">
                <a16:creationId xmlns:a16="http://schemas.microsoft.com/office/drawing/2014/main" id="{8319E0FF-A5A6-49E0-3621-58F9B7C5897B}"/>
              </a:ext>
            </a:extLst>
          </p:cNvPr>
          <p:cNvSpPr/>
          <p:nvPr/>
        </p:nvSpPr>
        <p:spPr>
          <a:xfrm>
            <a:off x="1598858" y="1149621"/>
            <a:ext cx="534921" cy="1460817"/>
          </a:xfrm>
          <a:prstGeom prst="rect">
            <a:avLst/>
          </a:prstGeom>
          <a:solidFill>
            <a:srgbClr val="FF655B">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F3F9EAC-4B0C-D5F1-137D-DF2027543375}"/>
                  </a:ext>
                </a:extLst>
              </p:cNvPr>
              <p:cNvSpPr txBox="1"/>
              <p:nvPr/>
            </p:nvSpPr>
            <p:spPr>
              <a:xfrm>
                <a:off x="257398" y="3389093"/>
                <a:ext cx="9449310"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smtClean="0">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𝐼</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1</m:t>
                              </m:r>
                            </m:sub>
                          </m:sSub>
                          <m:r>
                            <a:rPr lang="en-GB" sz="1400" i="1" smtClean="0">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𝑍</m:t>
                          </m:r>
                        </m:e>
                        <m:sub>
                          <m:r>
                            <a:rPr lang="en-GB" sz="1400" i="1">
                              <a:latin typeface="Cambria Math" panose="02040503050406030204" pitchFamily="18" charset="0"/>
                              <a:ea typeface="Cambria Math" panose="02040503050406030204" pitchFamily="18" charset="0"/>
                            </a:rPr>
                            <m:t>𝐼</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27" name="TextBox 26">
                <a:extLst>
                  <a:ext uri="{FF2B5EF4-FFF2-40B4-BE49-F238E27FC236}">
                    <a16:creationId xmlns:a16="http://schemas.microsoft.com/office/drawing/2014/main" id="{9F3F9EAC-4B0C-D5F1-137D-DF2027543375}"/>
                  </a:ext>
                </a:extLst>
              </p:cNvPr>
              <p:cNvSpPr txBox="1">
                <a:spLocks noRot="1" noChangeAspect="1" noMove="1" noResize="1" noEditPoints="1" noAdjustHandles="1" noChangeArrowheads="1" noChangeShapeType="1" noTextEdit="1"/>
              </p:cNvSpPr>
              <p:nvPr/>
            </p:nvSpPr>
            <p:spPr>
              <a:xfrm>
                <a:off x="257398" y="3389093"/>
                <a:ext cx="9449310" cy="340478"/>
              </a:xfrm>
              <a:prstGeom prst="rect">
                <a:avLst/>
              </a:prstGeom>
              <a:blipFill>
                <a:blip r:embed="rId5"/>
                <a:stretch>
                  <a:fillRect b="-7143"/>
                </a:stretch>
              </a:blipFill>
              <a:ln>
                <a:noFill/>
              </a:ln>
            </p:spPr>
            <p:txBody>
              <a:bodyPr/>
              <a:lstStyle/>
              <a:p>
                <a:r>
                  <a:rPr lang="en-GB">
                    <a:noFill/>
                  </a:rPr>
                  <a:t> </a:t>
                </a:r>
              </a:p>
            </p:txBody>
          </p:sp>
        </mc:Fallback>
      </mc:AlternateContent>
      <p:sp>
        <p:nvSpPr>
          <p:cNvPr id="28" name="TextBox 27">
            <a:extLst>
              <a:ext uri="{FF2B5EF4-FFF2-40B4-BE49-F238E27FC236}">
                <a16:creationId xmlns:a16="http://schemas.microsoft.com/office/drawing/2014/main" id="{E9A343F4-3164-32D6-49FC-8F49A3CD82F5}"/>
              </a:ext>
            </a:extLst>
          </p:cNvPr>
          <p:cNvSpPr txBox="1"/>
          <p:nvPr/>
        </p:nvSpPr>
        <p:spPr>
          <a:xfrm>
            <a:off x="257397" y="2886872"/>
            <a:ext cx="9961777"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with the variables into the level 1 model equation: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EE0AD24-3433-AA12-A79F-3F9C286A95DE}"/>
                  </a:ext>
                </a:extLst>
              </p:cNvPr>
              <p:cNvSpPr txBox="1"/>
              <p:nvPr/>
            </p:nvSpPr>
            <p:spPr>
              <a:xfrm>
                <a:off x="257396" y="4289992"/>
                <a:ext cx="7309013" cy="1023357"/>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01</m:t>
                            </m:r>
                          </m:sub>
                        </m:sSub>
                        <m:r>
                          <a:rPr lang="en-GB" sz="1400" i="1">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m:t>
                    </m:r>
                  </m:oMath>
                </a14:m>
                <a:r>
                  <a:rPr lang="en-GB" sz="1400" i="1" dirty="0">
                    <a:latin typeface="Cambria Math" panose="02040503050406030204" pitchFamily="18" charset="0"/>
                    <a:ea typeface="Cambria Math" panose="02040503050406030204" pitchFamily="18" charset="0"/>
                  </a:rPr>
                  <a:t> </a:t>
                </a: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endParaRPr lang="en-GB" sz="1400" dirty="0">
                  <a:ea typeface="Cambria Math" panose="02040503050406030204" pitchFamily="18" charset="0"/>
                </a:endParaRP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1</m:t>
                        </m:r>
                      </m:sub>
                    </m:sSub>
                    <m:sSub>
                      <m:sSubPr>
                        <m:ctrlPr>
                          <a:rPr lang="en-GB" sz="1400" i="1">
                            <a:latin typeface="Cambria Math" panose="02040503050406030204" pitchFamily="18" charset="0"/>
                          </a:rPr>
                        </m:ctrlPr>
                      </m:sSubPr>
                      <m:e>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𝑍</m:t>
                            </m:r>
                          </m:e>
                          <m:sub>
                            <m:r>
                              <a:rPr lang="en-GB" sz="1400" b="0" i="1" smtClean="0">
                                <a:latin typeface="Cambria Math" panose="02040503050406030204" pitchFamily="18" charset="0"/>
                              </a:rPr>
                              <m:t>1</m:t>
                            </m:r>
                          </m:sub>
                        </m:sSub>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sSub>
                          <m:sSubPr>
                            <m:ctrlPr>
                              <a:rPr lang="en-GB" sz="1400" i="1">
                                <a:latin typeface="Cambria Math" panose="02040503050406030204" pitchFamily="18" charset="0"/>
                              </a:rPr>
                            </m:ctrlPr>
                          </m:sSubPr>
                          <m:e>
                            <m:r>
                              <a:rPr lang="en-GB" sz="1400" i="1">
                                <a:latin typeface="Cambria Math" panose="02040503050406030204" pitchFamily="18" charset="0"/>
                              </a:rPr>
                              <m:t>𝑍</m:t>
                            </m:r>
                          </m:e>
                          <m:sub>
                            <m:r>
                              <a:rPr lang="en-GB" sz="1400" i="1">
                                <a:latin typeface="Cambria Math" panose="02040503050406030204" pitchFamily="18" charset="0"/>
                              </a:rPr>
                              <m:t>1</m:t>
                            </m:r>
                          </m:sub>
                        </m:sSub>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sSub>
                          <m:sSubPr>
                            <m:ctrlPr>
                              <a:rPr lang="en-GB" sz="1400" i="1">
                                <a:latin typeface="Cambria Math" panose="02040503050406030204" pitchFamily="18" charset="0"/>
                              </a:rPr>
                            </m:ctrlPr>
                          </m:sSubPr>
                          <m:e>
                            <m:r>
                              <a:rPr lang="en-GB" sz="1400" i="1">
                                <a:latin typeface="Cambria Math" panose="02040503050406030204" pitchFamily="18" charset="0"/>
                              </a:rPr>
                              <m:t>𝑍</m:t>
                            </m:r>
                          </m:e>
                          <m:sub>
                            <m:r>
                              <a:rPr lang="en-GB" sz="1400" i="1">
                                <a:latin typeface="Cambria Math" panose="02040503050406030204" pitchFamily="18" charset="0"/>
                              </a:rPr>
                              <m:t>1</m:t>
                            </m:r>
                          </m:sub>
                        </m:sSub>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p>
              <a:p>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29" name="TextBox 28">
                <a:extLst>
                  <a:ext uri="{FF2B5EF4-FFF2-40B4-BE49-F238E27FC236}">
                    <a16:creationId xmlns:a16="http://schemas.microsoft.com/office/drawing/2014/main" id="{2EE0AD24-3433-AA12-A79F-3F9C286A95DE}"/>
                  </a:ext>
                </a:extLst>
              </p:cNvPr>
              <p:cNvSpPr txBox="1">
                <a:spLocks noRot="1" noChangeAspect="1" noMove="1" noResize="1" noEditPoints="1" noAdjustHandles="1" noChangeArrowheads="1" noChangeShapeType="1" noTextEdit="1"/>
              </p:cNvSpPr>
              <p:nvPr/>
            </p:nvSpPr>
            <p:spPr>
              <a:xfrm>
                <a:off x="257396" y="4289992"/>
                <a:ext cx="7309013" cy="1023357"/>
              </a:xfrm>
              <a:prstGeom prst="rect">
                <a:avLst/>
              </a:prstGeom>
              <a:blipFill>
                <a:blip r:embed="rId6"/>
                <a:stretch>
                  <a:fillRect b="-1220"/>
                </a:stretch>
              </a:blipFill>
              <a:ln>
                <a:noFill/>
              </a:ln>
            </p:spPr>
            <p:txBody>
              <a:bodyPr/>
              <a:lstStyle/>
              <a:p>
                <a:r>
                  <a:rPr lang="en-GB">
                    <a:noFill/>
                  </a:rPr>
                  <a:t> </a:t>
                </a:r>
              </a:p>
            </p:txBody>
          </p:sp>
        </mc:Fallback>
      </mc:AlternateContent>
      <p:sp>
        <p:nvSpPr>
          <p:cNvPr id="30" name="TextBox 29">
            <a:extLst>
              <a:ext uri="{FF2B5EF4-FFF2-40B4-BE49-F238E27FC236}">
                <a16:creationId xmlns:a16="http://schemas.microsoft.com/office/drawing/2014/main" id="{FB28FCC6-4ACF-7F95-028C-01724334FFDB}"/>
              </a:ext>
            </a:extLst>
          </p:cNvPr>
          <p:cNvSpPr txBox="1"/>
          <p:nvPr/>
        </p:nvSpPr>
        <p:spPr>
          <a:xfrm>
            <a:off x="257396" y="381662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32" name="Rectangle 31">
            <a:extLst>
              <a:ext uri="{FF2B5EF4-FFF2-40B4-BE49-F238E27FC236}">
                <a16:creationId xmlns:a16="http://schemas.microsoft.com/office/drawing/2014/main" id="{6937262B-750F-CD9E-85B4-717A1E781B1E}"/>
              </a:ext>
            </a:extLst>
          </p:cNvPr>
          <p:cNvSpPr/>
          <p:nvPr/>
        </p:nvSpPr>
        <p:spPr>
          <a:xfrm>
            <a:off x="1408805" y="4349192"/>
            <a:ext cx="534921" cy="213140"/>
          </a:xfrm>
          <a:prstGeom prst="rect">
            <a:avLst/>
          </a:prstGeom>
          <a:solidFill>
            <a:srgbClr val="FF655B">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4F1F56-A0D6-3862-594B-153F73CF0713}"/>
                  </a:ext>
                </a:extLst>
              </p:cNvPr>
              <p:cNvSpPr txBox="1"/>
              <p:nvPr/>
            </p:nvSpPr>
            <p:spPr>
              <a:xfrm>
                <a:off x="8424614" y="4467643"/>
                <a:ext cx="3509989" cy="307777"/>
              </a:xfrm>
              <a:prstGeom prst="rect">
                <a:avLst/>
              </a:prstGeom>
              <a:solidFill>
                <a:srgbClr val="FF655B">
                  <a:alpha val="34902"/>
                </a:srgbClr>
              </a:solidFill>
            </p:spPr>
            <p:txBody>
              <a:bodyPr wrap="square" rtlCol="0">
                <a:spAutoFit/>
              </a:bodyPr>
              <a:lstStyle/>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01</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random coefficient for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𝑍</m:t>
                        </m:r>
                      </m:e>
                      <m:sub>
                        <m:r>
                          <a:rPr lang="en-GB" sz="1400" b="0" i="1" smtClean="0">
                            <a:latin typeface="Cambria Math" panose="02040503050406030204" pitchFamily="18" charset="0"/>
                            <a:ea typeface="Cambria Math" panose="02040503050406030204" pitchFamily="18" charset="0"/>
                          </a:rPr>
                          <m:t>1</m:t>
                        </m:r>
                      </m:sub>
                    </m:sSub>
                  </m:oMath>
                </a14:m>
                <a:r>
                  <a:rPr lang="en-GB" sz="1400" dirty="0"/>
                  <a:t> </a:t>
                </a:r>
              </a:p>
            </p:txBody>
          </p:sp>
        </mc:Choice>
        <mc:Fallback xmlns="">
          <p:sp>
            <p:nvSpPr>
              <p:cNvPr id="33" name="TextBox 32">
                <a:extLst>
                  <a:ext uri="{FF2B5EF4-FFF2-40B4-BE49-F238E27FC236}">
                    <a16:creationId xmlns:a16="http://schemas.microsoft.com/office/drawing/2014/main" id="{404F1F56-A0D6-3862-594B-153F73CF0713}"/>
                  </a:ext>
                </a:extLst>
              </p:cNvPr>
              <p:cNvSpPr txBox="1">
                <a:spLocks noRot="1" noChangeAspect="1" noMove="1" noResize="1" noEditPoints="1" noAdjustHandles="1" noChangeArrowheads="1" noChangeShapeType="1" noTextEdit="1"/>
              </p:cNvSpPr>
              <p:nvPr/>
            </p:nvSpPr>
            <p:spPr>
              <a:xfrm>
                <a:off x="8424614" y="4467643"/>
                <a:ext cx="3509989" cy="307777"/>
              </a:xfrm>
              <a:prstGeom prst="rect">
                <a:avLst/>
              </a:prstGeom>
              <a:blipFill>
                <a:blip r:embed="rId7"/>
                <a:stretch>
                  <a:fillRect t="-8000" b="-20000"/>
                </a:stretch>
              </a:blipFill>
            </p:spPr>
            <p:txBody>
              <a:bodyPr/>
              <a:lstStyle/>
              <a:p>
                <a:r>
                  <a:rPr lang="en-GB">
                    <a:noFill/>
                  </a:rPr>
                  <a:t> </a:t>
                </a:r>
              </a:p>
            </p:txBody>
          </p:sp>
        </mc:Fallback>
      </mc:AlternateContent>
      <p:sp>
        <p:nvSpPr>
          <p:cNvPr id="50" name="Rectangle 49">
            <a:extLst>
              <a:ext uri="{FF2B5EF4-FFF2-40B4-BE49-F238E27FC236}">
                <a16:creationId xmlns:a16="http://schemas.microsoft.com/office/drawing/2014/main" id="{9E2A31B8-4CFE-DF19-85BD-5F5915780529}"/>
              </a:ext>
            </a:extLst>
          </p:cNvPr>
          <p:cNvSpPr/>
          <p:nvPr/>
        </p:nvSpPr>
        <p:spPr>
          <a:xfrm>
            <a:off x="1204783" y="4621532"/>
            <a:ext cx="2648733" cy="213140"/>
          </a:xfrm>
          <a:prstGeom prst="rect">
            <a:avLst/>
          </a:prstGeom>
          <a:solidFill>
            <a:srgbClr val="FFC000">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B40300E0-3042-F7D1-6ADB-A4290DE18C6C}"/>
              </a:ext>
            </a:extLst>
          </p:cNvPr>
          <p:cNvSpPr txBox="1"/>
          <p:nvPr/>
        </p:nvSpPr>
        <p:spPr>
          <a:xfrm>
            <a:off x="8424614" y="4834672"/>
            <a:ext cx="3509990" cy="523220"/>
          </a:xfrm>
          <a:prstGeom prst="rect">
            <a:avLst/>
          </a:prstGeom>
          <a:solidFill>
            <a:srgbClr val="FFC000">
              <a:alpha val="34902"/>
            </a:srgb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fixed effects coefficients for the variables in the level 1 equation </a:t>
            </a:r>
          </a:p>
        </p:txBody>
      </p:sp>
      <p:sp>
        <p:nvSpPr>
          <p:cNvPr id="52" name="Rectangle 51">
            <a:extLst>
              <a:ext uri="{FF2B5EF4-FFF2-40B4-BE49-F238E27FC236}">
                <a16:creationId xmlns:a16="http://schemas.microsoft.com/office/drawing/2014/main" id="{A5429C95-E78B-D42C-4FD1-346F15E5DBA3}"/>
              </a:ext>
            </a:extLst>
          </p:cNvPr>
          <p:cNvSpPr/>
          <p:nvPr/>
        </p:nvSpPr>
        <p:spPr>
          <a:xfrm>
            <a:off x="2133779" y="4857810"/>
            <a:ext cx="3181799" cy="187800"/>
          </a:xfrm>
          <a:prstGeom prst="rect">
            <a:avLst/>
          </a:prstGeom>
          <a:solidFill>
            <a:schemeClr val="accent6">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85DBEB6-A209-7E19-9588-CDFE79741AAC}"/>
              </a:ext>
            </a:extLst>
          </p:cNvPr>
          <p:cNvSpPr txBox="1"/>
          <p:nvPr/>
        </p:nvSpPr>
        <p:spPr>
          <a:xfrm>
            <a:off x="8412010" y="5446769"/>
            <a:ext cx="3509990" cy="738664"/>
          </a:xfrm>
          <a:prstGeom prst="rect">
            <a:avLst/>
          </a:prstGeom>
          <a:solidFill>
            <a:schemeClr val="accent6">
              <a:alpha val="34902"/>
            </a:scheme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random coefficients for the interacting variables from the level 1 &amp; 2 equation </a:t>
            </a:r>
          </a:p>
        </p:txBody>
      </p:sp>
      <p:sp>
        <p:nvSpPr>
          <p:cNvPr id="54" name="Rectangle 53">
            <a:extLst>
              <a:ext uri="{FF2B5EF4-FFF2-40B4-BE49-F238E27FC236}">
                <a16:creationId xmlns:a16="http://schemas.microsoft.com/office/drawing/2014/main" id="{5A6A189F-5C2D-754F-2CCC-BEF54D89AB4A}"/>
              </a:ext>
            </a:extLst>
          </p:cNvPr>
          <p:cNvSpPr/>
          <p:nvPr/>
        </p:nvSpPr>
        <p:spPr>
          <a:xfrm>
            <a:off x="3059902" y="5078959"/>
            <a:ext cx="3612203" cy="152299"/>
          </a:xfrm>
          <a:prstGeom prst="rect">
            <a:avLst/>
          </a:prstGeom>
          <a:solidFill>
            <a:schemeClr val="accent1">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BBB3E7BC-D9C9-B8E0-9869-06B515996EDA}"/>
              </a:ext>
            </a:extLst>
          </p:cNvPr>
          <p:cNvSpPr txBox="1"/>
          <p:nvPr/>
        </p:nvSpPr>
        <p:spPr>
          <a:xfrm>
            <a:off x="8412010" y="6227724"/>
            <a:ext cx="3509990" cy="307777"/>
          </a:xfrm>
          <a:prstGeom prst="rect">
            <a:avLst/>
          </a:prstGeom>
          <a:solidFill>
            <a:schemeClr val="accent1">
              <a:alpha val="34902"/>
            </a:schemeClr>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These are the random effects</a:t>
            </a:r>
          </a:p>
        </p:txBody>
      </p:sp>
      <p:sp>
        <p:nvSpPr>
          <p:cNvPr id="56" name="Rectangle 55">
            <a:extLst>
              <a:ext uri="{FF2B5EF4-FFF2-40B4-BE49-F238E27FC236}">
                <a16:creationId xmlns:a16="http://schemas.microsoft.com/office/drawing/2014/main" id="{8B2C14B2-D410-04BB-0A34-56DC202B6AD6}"/>
              </a:ext>
            </a:extLst>
          </p:cNvPr>
          <p:cNvSpPr/>
          <p:nvPr/>
        </p:nvSpPr>
        <p:spPr>
          <a:xfrm>
            <a:off x="980667" y="4349192"/>
            <a:ext cx="356152" cy="213140"/>
          </a:xfrm>
          <a:prstGeom prst="rect">
            <a:avLst/>
          </a:prstGeom>
          <a:solidFill>
            <a:schemeClr val="accent3">
              <a:alpha val="34902"/>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01E6AA8-FEC9-7E03-BFD8-34012B4BD397}"/>
                  </a:ext>
                </a:extLst>
              </p:cNvPr>
              <p:cNvSpPr txBox="1"/>
              <p:nvPr/>
            </p:nvSpPr>
            <p:spPr>
              <a:xfrm>
                <a:off x="8412010" y="4128233"/>
                <a:ext cx="3509989" cy="307777"/>
              </a:xfrm>
              <a:prstGeom prst="rect">
                <a:avLst/>
              </a:prstGeom>
              <a:solidFill>
                <a:schemeClr val="accent3">
                  <a:alpha val="34902"/>
                </a:schemeClr>
              </a:solidFill>
            </p:spPr>
            <p:txBody>
              <a:bodyPr wrap="square" rtlCol="0">
                <a:spAutoFit/>
              </a:bodyPr>
              <a:lstStyle/>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0</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global or population mean</a:t>
                </a:r>
                <a:endParaRPr lang="en-GB" sz="1400" dirty="0"/>
              </a:p>
            </p:txBody>
          </p:sp>
        </mc:Choice>
        <mc:Fallback xmlns="">
          <p:sp>
            <p:nvSpPr>
              <p:cNvPr id="57" name="TextBox 56">
                <a:extLst>
                  <a:ext uri="{FF2B5EF4-FFF2-40B4-BE49-F238E27FC236}">
                    <a16:creationId xmlns:a16="http://schemas.microsoft.com/office/drawing/2014/main" id="{D01E6AA8-FEC9-7E03-BFD8-34012B4BD397}"/>
                  </a:ext>
                </a:extLst>
              </p:cNvPr>
              <p:cNvSpPr txBox="1">
                <a:spLocks noRot="1" noChangeAspect="1" noMove="1" noResize="1" noEditPoints="1" noAdjustHandles="1" noChangeArrowheads="1" noChangeShapeType="1" noTextEdit="1"/>
              </p:cNvSpPr>
              <p:nvPr/>
            </p:nvSpPr>
            <p:spPr>
              <a:xfrm>
                <a:off x="8412010" y="4128233"/>
                <a:ext cx="3509989" cy="307777"/>
              </a:xfrm>
              <a:prstGeom prst="rect">
                <a:avLst/>
              </a:prstGeom>
              <a:blipFill>
                <a:blip r:embed="rId8"/>
                <a:stretch>
                  <a:fillRect t="-3846" b="-15385"/>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2F134209-9F5D-64AB-D81F-7F3413C4F197}"/>
              </a:ext>
            </a:extLst>
          </p:cNvPr>
          <p:cNvSpPr txBox="1"/>
          <p:nvPr/>
        </p:nvSpPr>
        <p:spPr>
          <a:xfrm>
            <a:off x="2621353" y="5709935"/>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60" name="Right Brace 59">
            <a:extLst>
              <a:ext uri="{FF2B5EF4-FFF2-40B4-BE49-F238E27FC236}">
                <a16:creationId xmlns:a16="http://schemas.microsoft.com/office/drawing/2014/main" id="{720C5CC9-7275-54C8-DC6B-9391208F496B}"/>
              </a:ext>
            </a:extLst>
          </p:cNvPr>
          <p:cNvSpPr/>
          <p:nvPr/>
        </p:nvSpPr>
        <p:spPr>
          <a:xfrm rot="5400000">
            <a:off x="3885128" y="2344284"/>
            <a:ext cx="396948" cy="6205871"/>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 name="Title 1">
            <a:extLst>
              <a:ext uri="{FF2B5EF4-FFF2-40B4-BE49-F238E27FC236}">
                <a16:creationId xmlns:a16="http://schemas.microsoft.com/office/drawing/2014/main" id="{1E8026B6-BBD0-86EC-0BF4-443FBDDE73D8}"/>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 coefficients) model (true form) [4]</a:t>
            </a:r>
          </a:p>
        </p:txBody>
      </p:sp>
    </p:spTree>
    <p:extLst>
      <p:ext uri="{BB962C8B-B14F-4D97-AF65-F5344CB8AC3E}">
        <p14:creationId xmlns:p14="http://schemas.microsoft.com/office/powerpoint/2010/main" val="411503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17336" y="36812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Situating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388188" y="1207625"/>
            <a:ext cx="11095529"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highlight>
                  <a:srgbClr val="C0C0C0"/>
                </a:highlight>
                <a:latin typeface="Helvetica Neue Light" panose="02000403000000020004" pitchFamily="2" charset="0"/>
                <a:ea typeface="Helvetica Neue Light" panose="02000403000000020004" pitchFamily="2" charset="0"/>
              </a:rPr>
              <a:t>Bayesian inference</a:t>
            </a:r>
            <a:r>
              <a:rPr lang="en-GB" sz="2000" dirty="0">
                <a:latin typeface="Helvetica Neue Light" panose="02000403000000020004" pitchFamily="2" charset="0"/>
                <a:ea typeface="Helvetica Neue Light" panose="02000403000000020004" pitchFamily="2" charset="0"/>
              </a:rPr>
              <a:t>, are often used in </a:t>
            </a:r>
            <a:r>
              <a:rPr lang="en-GB" sz="2000" dirty="0">
                <a:highlight>
                  <a:srgbClr val="D6D6D6"/>
                </a:highlight>
                <a:latin typeface="Helvetica Neue Light" panose="02000403000000020004" pitchFamily="2" charset="0"/>
                <a:ea typeface="Helvetica Neue Light" panose="02000403000000020004" pitchFamily="2" charset="0"/>
              </a:rPr>
              <a:t>hierarchical modelling</a:t>
            </a:r>
            <a:r>
              <a:rPr lang="en-GB" sz="2000" dirty="0">
                <a:latin typeface="Helvetica Neue Light" panose="02000403000000020004" pitchFamily="2" charset="0"/>
                <a:ea typeface="Helvetica Neue Light" panose="02000403000000020004" pitchFamily="2" charset="0"/>
              </a:rPr>
              <a:t>, which are models commonly used in the quantification of spatial and spatiotemporal areal data. </a:t>
            </a:r>
          </a:p>
        </p:txBody>
      </p:sp>
      <p:sp>
        <p:nvSpPr>
          <p:cNvPr id="6" name="TextBox 5">
            <a:extLst>
              <a:ext uri="{FF2B5EF4-FFF2-40B4-BE49-F238E27FC236}">
                <a16:creationId xmlns:a16="http://schemas.microsoft.com/office/drawing/2014/main" id="{6FF9A56F-BE74-AF42-B6A6-837E3124A757}"/>
              </a:ext>
            </a:extLst>
          </p:cNvPr>
          <p:cNvSpPr txBox="1"/>
          <p:nvPr/>
        </p:nvSpPr>
        <p:spPr>
          <a:xfrm>
            <a:off x="381933" y="2261143"/>
            <a:ext cx="11095528"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approach are incredibly good with datasets that have a hierarchical structure.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multiple levels (i.e., hierarchical form)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a:t>
            </a: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ectangle 189">
            <a:extLst>
              <a:ext uri="{FF2B5EF4-FFF2-40B4-BE49-F238E27FC236}">
                <a16:creationId xmlns:a16="http://schemas.microsoft.com/office/drawing/2014/main" id="{70BE4172-504F-8183-B90D-96445DDF325C}"/>
              </a:ext>
            </a:extLst>
          </p:cNvPr>
          <p:cNvSpPr/>
          <p:nvPr/>
        </p:nvSpPr>
        <p:spPr>
          <a:xfrm>
            <a:off x="734898"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833DE58-5271-A4B4-8902-3D954FA05CB6}"/>
              </a:ext>
            </a:extLst>
          </p:cNvPr>
          <p:cNvSpPr/>
          <p:nvPr/>
        </p:nvSpPr>
        <p:spPr>
          <a:xfrm>
            <a:off x="1033947" y="479613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5BA79BA8-3784-E7DA-7786-533E665F817B}"/>
              </a:ext>
            </a:extLst>
          </p:cNvPr>
          <p:cNvSpPr/>
          <p:nvPr/>
        </p:nvSpPr>
        <p:spPr>
          <a:xfrm>
            <a:off x="1332996" y="479613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0E0FF9D4-1B2F-421E-E0B0-C4ECAB624731}"/>
              </a:ext>
            </a:extLst>
          </p:cNvPr>
          <p:cNvSpPr/>
          <p:nvPr/>
        </p:nvSpPr>
        <p:spPr>
          <a:xfrm>
            <a:off x="1617668" y="480220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1102A66D-4D69-252C-D594-FC376130E7CD}"/>
              </a:ext>
            </a:extLst>
          </p:cNvPr>
          <p:cNvSpPr/>
          <p:nvPr/>
        </p:nvSpPr>
        <p:spPr>
          <a:xfrm>
            <a:off x="1344498" y="511739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FE37B9DB-433A-C841-B262-FEA8A5642C01}"/>
              </a:ext>
            </a:extLst>
          </p:cNvPr>
          <p:cNvSpPr/>
          <p:nvPr/>
        </p:nvSpPr>
        <p:spPr>
          <a:xfrm>
            <a:off x="1637796" y="51173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53ADC1AD-5FD7-EE9E-2EC5-158219E30EB5}"/>
              </a:ext>
            </a:extLst>
          </p:cNvPr>
          <p:cNvSpPr/>
          <p:nvPr/>
        </p:nvSpPr>
        <p:spPr>
          <a:xfrm>
            <a:off x="1928219" y="512346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E27100D7-C23F-B018-659C-B44E0C503F67}"/>
              </a:ext>
            </a:extLst>
          </p:cNvPr>
          <p:cNvSpPr/>
          <p:nvPr/>
        </p:nvSpPr>
        <p:spPr>
          <a:xfrm>
            <a:off x="1710294"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05597E1-BD07-99EA-D7EA-14D82C2803F3}"/>
              </a:ext>
            </a:extLst>
          </p:cNvPr>
          <p:cNvSpPr/>
          <p:nvPr/>
        </p:nvSpPr>
        <p:spPr>
          <a:xfrm>
            <a:off x="2009343"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7AD7E7F5-5E7C-494E-35A7-3CB375B5B95C}"/>
              </a:ext>
            </a:extLst>
          </p:cNvPr>
          <p:cNvSpPr/>
          <p:nvPr/>
        </p:nvSpPr>
        <p:spPr>
          <a:xfrm>
            <a:off x="2312399" y="544206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FD744D21-BB1E-4DBB-EB59-C9B6E651763E}"/>
              </a:ext>
            </a:extLst>
          </p:cNvPr>
          <p:cNvSpPr/>
          <p:nvPr/>
        </p:nvSpPr>
        <p:spPr>
          <a:xfrm>
            <a:off x="3563840"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CFC1606F-43D9-CA42-0300-63A4C0A53ECB}"/>
              </a:ext>
            </a:extLst>
          </p:cNvPr>
          <p:cNvSpPr/>
          <p:nvPr/>
        </p:nvSpPr>
        <p:spPr>
          <a:xfrm>
            <a:off x="6533595"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F056EAFD-21BB-B6BA-AFAC-B56192DD181F}"/>
              </a:ext>
            </a:extLst>
          </p:cNvPr>
          <p:cNvSpPr/>
          <p:nvPr/>
        </p:nvSpPr>
        <p:spPr>
          <a:xfrm>
            <a:off x="9362537"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B9614F6-BA39-0AC5-4E34-66630F8EE894}"/>
                  </a:ext>
                </a:extLst>
              </p:cNvPr>
              <p:cNvSpPr txBox="1"/>
              <p:nvPr/>
            </p:nvSpPr>
            <p:spPr>
              <a:xfrm>
                <a:off x="2012558" y="6338760"/>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3" name="TextBox 202">
                <a:extLst>
                  <a:ext uri="{FF2B5EF4-FFF2-40B4-BE49-F238E27FC236}">
                    <a16:creationId xmlns:a16="http://schemas.microsoft.com/office/drawing/2014/main" id="{5B9614F6-BA39-0AC5-4E34-66630F8EE894}"/>
                  </a:ext>
                </a:extLst>
              </p:cNvPr>
              <p:cNvSpPr txBox="1">
                <a:spLocks noRot="1" noChangeAspect="1" noMove="1" noResize="1" noEditPoints="1" noAdjustHandles="1" noChangeArrowheads="1" noChangeShapeType="1" noTextEdit="1"/>
              </p:cNvSpPr>
              <p:nvPr/>
            </p:nvSpPr>
            <p:spPr>
              <a:xfrm>
                <a:off x="2012558" y="6338760"/>
                <a:ext cx="755607" cy="369332"/>
              </a:xfrm>
              <a:prstGeom prst="rect">
                <a:avLst/>
              </a:prstGeom>
              <a:blipFill>
                <a:blip r:embed="rId3"/>
                <a:stretch>
                  <a:fillRect l="-3333" r="-21667"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2D57A06F-385A-F7F0-F0BD-26A8F5BA3A87}"/>
                  </a:ext>
                </a:extLst>
              </p:cNvPr>
              <p:cNvSpPr txBox="1"/>
              <p:nvPr/>
            </p:nvSpPr>
            <p:spPr>
              <a:xfrm>
                <a:off x="493587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4" name="TextBox 203">
                <a:extLst>
                  <a:ext uri="{FF2B5EF4-FFF2-40B4-BE49-F238E27FC236}">
                    <a16:creationId xmlns:a16="http://schemas.microsoft.com/office/drawing/2014/main" id="{2D57A06F-385A-F7F0-F0BD-26A8F5BA3A87}"/>
                  </a:ext>
                </a:extLst>
              </p:cNvPr>
              <p:cNvSpPr txBox="1">
                <a:spLocks noRot="1" noChangeAspect="1" noMove="1" noResize="1" noEditPoints="1" noAdjustHandles="1" noChangeArrowheads="1" noChangeShapeType="1" noTextEdit="1"/>
              </p:cNvSpPr>
              <p:nvPr/>
            </p:nvSpPr>
            <p:spPr>
              <a:xfrm>
                <a:off x="4935871" y="6338150"/>
                <a:ext cx="662881" cy="369332"/>
              </a:xfrm>
              <a:prstGeom prst="rect">
                <a:avLst/>
              </a:prstGeom>
              <a:blipFill>
                <a:blip r:embed="rId4"/>
                <a:stretch>
                  <a:fillRect l="-3774" r="-4150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28F2983-58FC-B27D-C31C-4F3B2D7788FF}"/>
                  </a:ext>
                </a:extLst>
              </p:cNvPr>
              <p:cNvSpPr txBox="1"/>
              <p:nvPr/>
            </p:nvSpPr>
            <p:spPr>
              <a:xfrm>
                <a:off x="785948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5" name="TextBox 204">
                <a:extLst>
                  <a:ext uri="{FF2B5EF4-FFF2-40B4-BE49-F238E27FC236}">
                    <a16:creationId xmlns:a16="http://schemas.microsoft.com/office/drawing/2014/main" id="{128F2983-58FC-B27D-C31C-4F3B2D7788FF}"/>
                  </a:ext>
                </a:extLst>
              </p:cNvPr>
              <p:cNvSpPr txBox="1">
                <a:spLocks noRot="1" noChangeAspect="1" noMove="1" noResize="1" noEditPoints="1" noAdjustHandles="1" noChangeArrowheads="1" noChangeShapeType="1" noTextEdit="1"/>
              </p:cNvSpPr>
              <p:nvPr/>
            </p:nvSpPr>
            <p:spPr>
              <a:xfrm>
                <a:off x="7859481" y="6338150"/>
                <a:ext cx="662881" cy="369332"/>
              </a:xfrm>
              <a:prstGeom prst="rect">
                <a:avLst/>
              </a:prstGeom>
              <a:blipFill>
                <a:blip r:embed="rId5"/>
                <a:stretch>
                  <a:fillRect l="-1852" r="-3888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4ADBA83-2B3F-776B-334A-7AC1255A547D}"/>
                  </a:ext>
                </a:extLst>
              </p:cNvPr>
              <p:cNvSpPr txBox="1"/>
              <p:nvPr/>
            </p:nvSpPr>
            <p:spPr>
              <a:xfrm>
                <a:off x="10734568" y="6349697"/>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xmlns="">
          <p:sp>
            <p:nvSpPr>
              <p:cNvPr id="206" name="TextBox 205">
                <a:extLst>
                  <a:ext uri="{FF2B5EF4-FFF2-40B4-BE49-F238E27FC236}">
                    <a16:creationId xmlns:a16="http://schemas.microsoft.com/office/drawing/2014/main" id="{54ADBA83-2B3F-776B-334A-7AC1255A547D}"/>
                  </a:ext>
                </a:extLst>
              </p:cNvPr>
              <p:cNvSpPr txBox="1">
                <a:spLocks noRot="1" noChangeAspect="1" noMove="1" noResize="1" noEditPoints="1" noAdjustHandles="1" noChangeArrowheads="1" noChangeShapeType="1" noTextEdit="1"/>
              </p:cNvSpPr>
              <p:nvPr/>
            </p:nvSpPr>
            <p:spPr>
              <a:xfrm>
                <a:off x="10734568" y="6349697"/>
                <a:ext cx="980602" cy="369332"/>
              </a:xfrm>
              <a:prstGeom prst="rect">
                <a:avLst/>
              </a:prstGeom>
              <a:blipFill>
                <a:blip r:embed="rId6"/>
                <a:stretch>
                  <a:fillRect l="-2564" t="-10345" b="-27586"/>
                </a:stretch>
              </a:blipFill>
            </p:spPr>
            <p:txBody>
              <a:bodyPr/>
              <a:lstStyle/>
              <a:p>
                <a:r>
                  <a:rPr lang="en-GB">
                    <a:noFill/>
                  </a:rPr>
                  <a:t> </a:t>
                </a:r>
              </a:p>
            </p:txBody>
          </p:sp>
        </mc:Fallback>
      </mc:AlternateContent>
      <p:sp>
        <p:nvSpPr>
          <p:cNvPr id="207" name="TextBox 206">
            <a:extLst>
              <a:ext uri="{FF2B5EF4-FFF2-40B4-BE49-F238E27FC236}">
                <a16:creationId xmlns:a16="http://schemas.microsoft.com/office/drawing/2014/main" id="{0414B17D-153A-0196-C0AE-A320ED85E342}"/>
              </a:ext>
            </a:extLst>
          </p:cNvPr>
          <p:cNvSpPr txBox="1"/>
          <p:nvPr/>
        </p:nvSpPr>
        <p:spPr>
          <a:xfrm>
            <a:off x="8822537" y="5191525"/>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208" name="Oval 207">
            <a:extLst>
              <a:ext uri="{FF2B5EF4-FFF2-40B4-BE49-F238E27FC236}">
                <a16:creationId xmlns:a16="http://schemas.microsoft.com/office/drawing/2014/main" id="{2BC4F605-E58D-918B-C0EA-08EF474CC06D}"/>
              </a:ext>
            </a:extLst>
          </p:cNvPr>
          <p:cNvSpPr/>
          <p:nvPr/>
        </p:nvSpPr>
        <p:spPr>
          <a:xfrm>
            <a:off x="3768927" y="4888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3EA15D1C-EF3C-48EC-D116-686A52BC76DB}"/>
              </a:ext>
            </a:extLst>
          </p:cNvPr>
          <p:cNvSpPr/>
          <p:nvPr/>
        </p:nvSpPr>
        <p:spPr>
          <a:xfrm>
            <a:off x="4662260" y="489902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a:extLst>
              <a:ext uri="{FF2B5EF4-FFF2-40B4-BE49-F238E27FC236}">
                <a16:creationId xmlns:a16="http://schemas.microsoft.com/office/drawing/2014/main" id="{DC301CF2-DDE5-5F39-85C1-9B5B463415C3}"/>
              </a:ext>
            </a:extLst>
          </p:cNvPr>
          <p:cNvSpPr/>
          <p:nvPr/>
        </p:nvSpPr>
        <p:spPr>
          <a:xfrm>
            <a:off x="4352648" y="489504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a:extLst>
              <a:ext uri="{FF2B5EF4-FFF2-40B4-BE49-F238E27FC236}">
                <a16:creationId xmlns:a16="http://schemas.microsoft.com/office/drawing/2014/main" id="{DEC6F480-388B-0D3E-7A33-893CEEBD95C5}"/>
              </a:ext>
            </a:extLst>
          </p:cNvPr>
          <p:cNvSpPr/>
          <p:nvPr/>
        </p:nvSpPr>
        <p:spPr>
          <a:xfrm>
            <a:off x="4054822" y="489040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0F2E30EF-A287-6335-A923-F27C9EB394B3}"/>
              </a:ext>
            </a:extLst>
          </p:cNvPr>
          <p:cNvSpPr/>
          <p:nvPr/>
        </p:nvSpPr>
        <p:spPr>
          <a:xfrm>
            <a:off x="4372776" y="521024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2823FA9C-99F1-6EC0-623F-EB6D9B6D3E18}"/>
              </a:ext>
            </a:extLst>
          </p:cNvPr>
          <p:cNvSpPr/>
          <p:nvPr/>
        </p:nvSpPr>
        <p:spPr>
          <a:xfrm>
            <a:off x="4663199" y="521631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a:extLst>
              <a:ext uri="{FF2B5EF4-FFF2-40B4-BE49-F238E27FC236}">
                <a16:creationId xmlns:a16="http://schemas.microsoft.com/office/drawing/2014/main" id="{AED9AB35-40C0-3BB8-AC63-1B8D625AAAC1}"/>
              </a:ext>
            </a:extLst>
          </p:cNvPr>
          <p:cNvSpPr/>
          <p:nvPr/>
        </p:nvSpPr>
        <p:spPr>
          <a:xfrm>
            <a:off x="4111108" y="521631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C34342EC-9E27-E0FB-7E75-ED556F73A381}"/>
              </a:ext>
            </a:extLst>
          </p:cNvPr>
          <p:cNvSpPr/>
          <p:nvPr/>
        </p:nvSpPr>
        <p:spPr>
          <a:xfrm>
            <a:off x="4085698" y="553644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720EC9CA-7FDD-88AC-1A89-EF4D5ACCA355}"/>
              </a:ext>
            </a:extLst>
          </p:cNvPr>
          <p:cNvSpPr/>
          <p:nvPr/>
        </p:nvSpPr>
        <p:spPr>
          <a:xfrm>
            <a:off x="4387662" y="554738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a:extLst>
              <a:ext uri="{FF2B5EF4-FFF2-40B4-BE49-F238E27FC236}">
                <a16:creationId xmlns:a16="http://schemas.microsoft.com/office/drawing/2014/main" id="{36350CF2-72E2-3A72-F0E9-34A135082869}"/>
              </a:ext>
            </a:extLst>
          </p:cNvPr>
          <p:cNvSpPr/>
          <p:nvPr/>
        </p:nvSpPr>
        <p:spPr>
          <a:xfrm>
            <a:off x="6733235" y="491946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a:extLst>
              <a:ext uri="{FF2B5EF4-FFF2-40B4-BE49-F238E27FC236}">
                <a16:creationId xmlns:a16="http://schemas.microsoft.com/office/drawing/2014/main" id="{B75306CF-62E9-8500-7642-36988C1CDF59}"/>
              </a:ext>
            </a:extLst>
          </p:cNvPr>
          <p:cNvSpPr/>
          <p:nvPr/>
        </p:nvSpPr>
        <p:spPr>
          <a:xfrm>
            <a:off x="7626568"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675CA397-8CE9-3300-5929-6AC5E06786C6}"/>
              </a:ext>
            </a:extLst>
          </p:cNvPr>
          <p:cNvSpPr/>
          <p:nvPr/>
        </p:nvSpPr>
        <p:spPr>
          <a:xfrm>
            <a:off x="7316956"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a:extLst>
              <a:ext uri="{FF2B5EF4-FFF2-40B4-BE49-F238E27FC236}">
                <a16:creationId xmlns:a16="http://schemas.microsoft.com/office/drawing/2014/main" id="{583A90E9-C0FF-3ED1-E2DA-86AD8CE00C02}"/>
              </a:ext>
            </a:extLst>
          </p:cNvPr>
          <p:cNvSpPr/>
          <p:nvPr/>
        </p:nvSpPr>
        <p:spPr>
          <a:xfrm>
            <a:off x="7019130" y="492088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a:extLst>
              <a:ext uri="{FF2B5EF4-FFF2-40B4-BE49-F238E27FC236}">
                <a16:creationId xmlns:a16="http://schemas.microsoft.com/office/drawing/2014/main" id="{640F1B44-0E1F-653D-E9D4-B8D0086A3548}"/>
              </a:ext>
            </a:extLst>
          </p:cNvPr>
          <p:cNvSpPr/>
          <p:nvPr/>
        </p:nvSpPr>
        <p:spPr>
          <a:xfrm>
            <a:off x="7337084"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a:extLst>
              <a:ext uri="{FF2B5EF4-FFF2-40B4-BE49-F238E27FC236}">
                <a16:creationId xmlns:a16="http://schemas.microsoft.com/office/drawing/2014/main" id="{647DA39D-73A9-6BFA-A042-910D00D9C107}"/>
              </a:ext>
            </a:extLst>
          </p:cNvPr>
          <p:cNvSpPr/>
          <p:nvPr/>
        </p:nvSpPr>
        <p:spPr>
          <a:xfrm>
            <a:off x="7627507"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a:extLst>
              <a:ext uri="{FF2B5EF4-FFF2-40B4-BE49-F238E27FC236}">
                <a16:creationId xmlns:a16="http://schemas.microsoft.com/office/drawing/2014/main" id="{4EDDFE65-5E98-E1B0-56C2-D970FCE2B6E5}"/>
              </a:ext>
            </a:extLst>
          </p:cNvPr>
          <p:cNvSpPr/>
          <p:nvPr/>
        </p:nvSpPr>
        <p:spPr>
          <a:xfrm>
            <a:off x="7075416"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a:extLst>
              <a:ext uri="{FF2B5EF4-FFF2-40B4-BE49-F238E27FC236}">
                <a16:creationId xmlns:a16="http://schemas.microsoft.com/office/drawing/2014/main" id="{FC45DE72-BAFC-CAA8-14DE-2ED78EB1F516}"/>
              </a:ext>
            </a:extLst>
          </p:cNvPr>
          <p:cNvSpPr/>
          <p:nvPr/>
        </p:nvSpPr>
        <p:spPr>
          <a:xfrm>
            <a:off x="7050006"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a:extLst>
              <a:ext uri="{FF2B5EF4-FFF2-40B4-BE49-F238E27FC236}">
                <a16:creationId xmlns:a16="http://schemas.microsoft.com/office/drawing/2014/main" id="{DB1E5737-D1AC-E380-3C49-B4B261DB7925}"/>
              </a:ext>
            </a:extLst>
          </p:cNvPr>
          <p:cNvSpPr/>
          <p:nvPr/>
        </p:nvSpPr>
        <p:spPr>
          <a:xfrm>
            <a:off x="7351970"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a:extLst>
              <a:ext uri="{FF2B5EF4-FFF2-40B4-BE49-F238E27FC236}">
                <a16:creationId xmlns:a16="http://schemas.microsoft.com/office/drawing/2014/main" id="{787BD2D4-A6F2-C4CF-D41A-9E444062C0AE}"/>
              </a:ext>
            </a:extLst>
          </p:cNvPr>
          <p:cNvSpPr/>
          <p:nvPr/>
        </p:nvSpPr>
        <p:spPr>
          <a:xfrm>
            <a:off x="9982948" y="493981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64F43968-24B1-E4CB-FF18-AD2E00AFB3D9}"/>
              </a:ext>
            </a:extLst>
          </p:cNvPr>
          <p:cNvSpPr/>
          <p:nvPr/>
        </p:nvSpPr>
        <p:spPr>
          <a:xfrm>
            <a:off x="10546505"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13BEA775-37D9-DBE6-9FB5-0BBD190FBAFF}"/>
              </a:ext>
            </a:extLst>
          </p:cNvPr>
          <p:cNvSpPr/>
          <p:nvPr/>
        </p:nvSpPr>
        <p:spPr>
          <a:xfrm>
            <a:off x="10236893"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a:extLst>
              <a:ext uri="{FF2B5EF4-FFF2-40B4-BE49-F238E27FC236}">
                <a16:creationId xmlns:a16="http://schemas.microsoft.com/office/drawing/2014/main" id="{CE37C3CC-B254-99E6-7A5D-033EFBAC0225}"/>
              </a:ext>
            </a:extLst>
          </p:cNvPr>
          <p:cNvSpPr/>
          <p:nvPr/>
        </p:nvSpPr>
        <p:spPr>
          <a:xfrm>
            <a:off x="9982947" y="462842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a:extLst>
              <a:ext uri="{FF2B5EF4-FFF2-40B4-BE49-F238E27FC236}">
                <a16:creationId xmlns:a16="http://schemas.microsoft.com/office/drawing/2014/main" id="{3529718B-2F8E-5401-CE36-1FB66B128409}"/>
              </a:ext>
            </a:extLst>
          </p:cNvPr>
          <p:cNvSpPr/>
          <p:nvPr/>
        </p:nvSpPr>
        <p:spPr>
          <a:xfrm>
            <a:off x="10257021"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a:extLst>
              <a:ext uri="{FF2B5EF4-FFF2-40B4-BE49-F238E27FC236}">
                <a16:creationId xmlns:a16="http://schemas.microsoft.com/office/drawing/2014/main" id="{FA2CCF41-209A-4C38-14AB-BCECA095CEAB}"/>
              </a:ext>
            </a:extLst>
          </p:cNvPr>
          <p:cNvSpPr/>
          <p:nvPr/>
        </p:nvSpPr>
        <p:spPr>
          <a:xfrm>
            <a:off x="10547444"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a:extLst>
              <a:ext uri="{FF2B5EF4-FFF2-40B4-BE49-F238E27FC236}">
                <a16:creationId xmlns:a16="http://schemas.microsoft.com/office/drawing/2014/main" id="{7928655E-1437-FB30-DA0B-4B7778E40DAE}"/>
              </a:ext>
            </a:extLst>
          </p:cNvPr>
          <p:cNvSpPr/>
          <p:nvPr/>
        </p:nvSpPr>
        <p:spPr>
          <a:xfrm>
            <a:off x="9995353"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a:extLst>
              <a:ext uri="{FF2B5EF4-FFF2-40B4-BE49-F238E27FC236}">
                <a16:creationId xmlns:a16="http://schemas.microsoft.com/office/drawing/2014/main" id="{35A54F89-9BB0-FE41-660B-5274A20F54A5}"/>
              </a:ext>
            </a:extLst>
          </p:cNvPr>
          <p:cNvSpPr/>
          <p:nvPr/>
        </p:nvSpPr>
        <p:spPr>
          <a:xfrm>
            <a:off x="9969943"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a:extLst>
              <a:ext uri="{FF2B5EF4-FFF2-40B4-BE49-F238E27FC236}">
                <a16:creationId xmlns:a16="http://schemas.microsoft.com/office/drawing/2014/main" id="{6BCDA0AD-7071-B755-DCD2-BB59BADC4E3D}"/>
              </a:ext>
            </a:extLst>
          </p:cNvPr>
          <p:cNvSpPr/>
          <p:nvPr/>
        </p:nvSpPr>
        <p:spPr>
          <a:xfrm>
            <a:off x="10271907"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a:extLst>
              <a:ext uri="{FF2B5EF4-FFF2-40B4-BE49-F238E27FC236}">
                <a16:creationId xmlns:a16="http://schemas.microsoft.com/office/drawing/2014/main" id="{BA7FCECE-B1D1-15A3-BF07-04382006F95E}"/>
              </a:ext>
            </a:extLst>
          </p:cNvPr>
          <p:cNvSpPr/>
          <p:nvPr/>
        </p:nvSpPr>
        <p:spPr>
          <a:xfrm>
            <a:off x="4689952" y="55508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a:extLst>
              <a:ext uri="{FF2B5EF4-FFF2-40B4-BE49-F238E27FC236}">
                <a16:creationId xmlns:a16="http://schemas.microsoft.com/office/drawing/2014/main" id="{79825565-4C59-8527-D438-26413FD696B2}"/>
              </a:ext>
            </a:extLst>
          </p:cNvPr>
          <p:cNvSpPr/>
          <p:nvPr/>
        </p:nvSpPr>
        <p:spPr>
          <a:xfrm>
            <a:off x="8223865" y="525788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a:extLst>
              <a:ext uri="{FF2B5EF4-FFF2-40B4-BE49-F238E27FC236}">
                <a16:creationId xmlns:a16="http://schemas.microsoft.com/office/drawing/2014/main" id="{4F1C334E-28E0-57D1-75C4-42B5A8388B8E}"/>
              </a:ext>
            </a:extLst>
          </p:cNvPr>
          <p:cNvSpPr/>
          <p:nvPr/>
        </p:nvSpPr>
        <p:spPr>
          <a:xfrm>
            <a:off x="5273673" y="55568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a:extLst>
              <a:ext uri="{FF2B5EF4-FFF2-40B4-BE49-F238E27FC236}">
                <a16:creationId xmlns:a16="http://schemas.microsoft.com/office/drawing/2014/main" id="{9B1F4336-98DA-988A-25A1-01978CBC1585}"/>
              </a:ext>
            </a:extLst>
          </p:cNvPr>
          <p:cNvSpPr/>
          <p:nvPr/>
        </p:nvSpPr>
        <p:spPr>
          <a:xfrm>
            <a:off x="4975847" y="555225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a:extLst>
              <a:ext uri="{FF2B5EF4-FFF2-40B4-BE49-F238E27FC236}">
                <a16:creationId xmlns:a16="http://schemas.microsoft.com/office/drawing/2014/main" id="{3A6A2FFE-00EB-8F4B-CFA7-CB1A02D9751C}"/>
              </a:ext>
            </a:extLst>
          </p:cNvPr>
          <p:cNvSpPr/>
          <p:nvPr/>
        </p:nvSpPr>
        <p:spPr>
          <a:xfrm>
            <a:off x="7934381" y="556910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a:extLst>
              <a:ext uri="{FF2B5EF4-FFF2-40B4-BE49-F238E27FC236}">
                <a16:creationId xmlns:a16="http://schemas.microsoft.com/office/drawing/2014/main" id="{488CDBD2-5545-9167-4BAC-3C8B8DF6964F}"/>
              </a:ext>
            </a:extLst>
          </p:cNvPr>
          <p:cNvSpPr/>
          <p:nvPr/>
        </p:nvSpPr>
        <p:spPr>
          <a:xfrm>
            <a:off x="8224804" y="55751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a:extLst>
              <a:ext uri="{FF2B5EF4-FFF2-40B4-BE49-F238E27FC236}">
                <a16:creationId xmlns:a16="http://schemas.microsoft.com/office/drawing/2014/main" id="{4B4018D7-B13B-197C-A02C-F527E592DA42}"/>
              </a:ext>
            </a:extLst>
          </p:cNvPr>
          <p:cNvSpPr/>
          <p:nvPr/>
        </p:nvSpPr>
        <p:spPr>
          <a:xfrm>
            <a:off x="7672713" y="55751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a:extLst>
              <a:ext uri="{FF2B5EF4-FFF2-40B4-BE49-F238E27FC236}">
                <a16:creationId xmlns:a16="http://schemas.microsoft.com/office/drawing/2014/main" id="{BF9F92A8-26F2-6DCB-2A1A-2322C80F8EE3}"/>
              </a:ext>
            </a:extLst>
          </p:cNvPr>
          <p:cNvSpPr/>
          <p:nvPr/>
        </p:nvSpPr>
        <p:spPr>
          <a:xfrm>
            <a:off x="7647303" y="589530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a:extLst>
              <a:ext uri="{FF2B5EF4-FFF2-40B4-BE49-F238E27FC236}">
                <a16:creationId xmlns:a16="http://schemas.microsoft.com/office/drawing/2014/main" id="{662ABD56-5054-ECD7-ECD1-08BA4588A222}"/>
              </a:ext>
            </a:extLst>
          </p:cNvPr>
          <p:cNvSpPr/>
          <p:nvPr/>
        </p:nvSpPr>
        <p:spPr>
          <a:xfrm>
            <a:off x="7949267" y="590623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extBox 243">
            <a:extLst>
              <a:ext uri="{FF2B5EF4-FFF2-40B4-BE49-F238E27FC236}">
                <a16:creationId xmlns:a16="http://schemas.microsoft.com/office/drawing/2014/main" id="{2B3F145C-BCA4-6C96-82FD-FF122ACFAFE0}"/>
              </a:ext>
            </a:extLst>
          </p:cNvPr>
          <p:cNvSpPr txBox="1"/>
          <p:nvPr/>
        </p:nvSpPr>
        <p:spPr>
          <a:xfrm>
            <a:off x="798572" y="594860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245" name="TextBox 244">
            <a:extLst>
              <a:ext uri="{FF2B5EF4-FFF2-40B4-BE49-F238E27FC236}">
                <a16:creationId xmlns:a16="http://schemas.microsoft.com/office/drawing/2014/main" id="{4A1F57E4-F1F5-A85A-F08D-E50649CBBE67}"/>
              </a:ext>
            </a:extLst>
          </p:cNvPr>
          <p:cNvSpPr txBox="1"/>
          <p:nvPr/>
        </p:nvSpPr>
        <p:spPr>
          <a:xfrm>
            <a:off x="3563840" y="5969428"/>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246" name="TextBox 245">
            <a:extLst>
              <a:ext uri="{FF2B5EF4-FFF2-40B4-BE49-F238E27FC236}">
                <a16:creationId xmlns:a16="http://schemas.microsoft.com/office/drawing/2014/main" id="{172DD1C4-0EFE-A9D1-6610-3E13A96D045C}"/>
              </a:ext>
            </a:extLst>
          </p:cNvPr>
          <p:cNvSpPr txBox="1"/>
          <p:nvPr/>
        </p:nvSpPr>
        <p:spPr>
          <a:xfrm>
            <a:off x="6543066" y="5980365"/>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247" name="TextBox 246">
            <a:extLst>
              <a:ext uri="{FF2B5EF4-FFF2-40B4-BE49-F238E27FC236}">
                <a16:creationId xmlns:a16="http://schemas.microsoft.com/office/drawing/2014/main" id="{2E007D90-4E31-9E6A-10C3-3E3FB81B2946}"/>
              </a:ext>
            </a:extLst>
          </p:cNvPr>
          <p:cNvSpPr txBox="1"/>
          <p:nvPr/>
        </p:nvSpPr>
        <p:spPr>
          <a:xfrm>
            <a:off x="9372008" y="5972614"/>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248" name="TextBox 247">
            <a:extLst>
              <a:ext uri="{FF2B5EF4-FFF2-40B4-BE49-F238E27FC236}">
                <a16:creationId xmlns:a16="http://schemas.microsoft.com/office/drawing/2014/main" id="{C86AEE4E-E501-BF55-9AF2-632E2D66B1D0}"/>
              </a:ext>
            </a:extLst>
          </p:cNvPr>
          <p:cNvSpPr txBox="1"/>
          <p:nvPr/>
        </p:nvSpPr>
        <p:spPr>
          <a:xfrm>
            <a:off x="80367" y="6353539"/>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249" name="Oval 248">
            <a:extLst>
              <a:ext uri="{FF2B5EF4-FFF2-40B4-BE49-F238E27FC236}">
                <a16:creationId xmlns:a16="http://schemas.microsoft.com/office/drawing/2014/main" id="{6B8C5070-7E3E-04F9-DD4A-B95174A53A31}"/>
              </a:ext>
            </a:extLst>
          </p:cNvPr>
          <p:cNvSpPr/>
          <p:nvPr/>
        </p:nvSpPr>
        <p:spPr>
          <a:xfrm>
            <a:off x="2079486" y="412942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extBox 249">
            <a:extLst>
              <a:ext uri="{FF2B5EF4-FFF2-40B4-BE49-F238E27FC236}">
                <a16:creationId xmlns:a16="http://schemas.microsoft.com/office/drawing/2014/main" id="{9CA3621C-861C-0193-A41B-3E6E25AABAE3}"/>
              </a:ext>
            </a:extLst>
          </p:cNvPr>
          <p:cNvSpPr txBox="1"/>
          <p:nvPr/>
        </p:nvSpPr>
        <p:spPr>
          <a:xfrm>
            <a:off x="262961" y="4063738"/>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251" name="TextBox 250">
            <a:extLst>
              <a:ext uri="{FF2B5EF4-FFF2-40B4-BE49-F238E27FC236}">
                <a16:creationId xmlns:a16="http://schemas.microsoft.com/office/drawing/2014/main" id="{035BA50B-2DA3-CD6B-E91E-65B9A87847A6}"/>
              </a:ext>
            </a:extLst>
          </p:cNvPr>
          <p:cNvSpPr txBox="1"/>
          <p:nvPr/>
        </p:nvSpPr>
        <p:spPr>
          <a:xfrm>
            <a:off x="2566785" y="4063738"/>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252" name="Oval 251">
            <a:extLst>
              <a:ext uri="{FF2B5EF4-FFF2-40B4-BE49-F238E27FC236}">
                <a16:creationId xmlns:a16="http://schemas.microsoft.com/office/drawing/2014/main" id="{96A175C2-370F-E076-8843-7FFC4DE1AC2C}"/>
              </a:ext>
            </a:extLst>
          </p:cNvPr>
          <p:cNvSpPr/>
          <p:nvPr/>
        </p:nvSpPr>
        <p:spPr>
          <a:xfrm>
            <a:off x="4620575" y="412736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635110"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709710"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60000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908429"/>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in order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569660"/>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within such areas where data is available. We can use </a:t>
            </a:r>
            <a:r>
              <a:rPr lang="en-GB" sz="2400" dirty="0">
                <a:highlight>
                  <a:srgbClr val="C0C0C0"/>
                </a:highlight>
                <a:latin typeface="Helvetica Neue Light" panose="02000403000000020004" pitchFamily="2" charset="0"/>
                <a:ea typeface="Helvetica Neue Light" panose="02000403000000020004" pitchFamily="2" charset="0"/>
              </a:rPr>
              <a:t>Bayesian Hierarchical Models</a:t>
            </a:r>
            <a:r>
              <a:rPr lang="en-GB" sz="2400" dirty="0">
                <a:latin typeface="Helvetica Neue Light" panose="02000403000000020004" pitchFamily="2" charset="0"/>
                <a:ea typeface="Helvetica Neue Light" panose="02000403000000020004" pitchFamily="2" charset="0"/>
              </a:rPr>
              <a:t> in this context, depending on the type of study design, to estimate the following: </a:t>
            </a:r>
            <a:r>
              <a:rPr lang="en-GB" sz="2400" dirty="0">
                <a:highlight>
                  <a:srgbClr val="C0C0C0"/>
                </a:highlight>
                <a:latin typeface="Helvetica Neue Light" panose="02000403000000020004" pitchFamily="2" charset="0"/>
                <a:ea typeface="Helvetica Neue Light" panose="02000403000000020004" pitchFamily="2" charset="0"/>
              </a:rPr>
              <a:t>Odds Ratios (ORs)</a:t>
            </a:r>
            <a:r>
              <a:rPr lang="en-GB" sz="2400" dirty="0">
                <a:latin typeface="Helvetica Neue Light" panose="02000403000000020004" pitchFamily="2" charset="0"/>
                <a:ea typeface="Helvetica Neue Light" panose="02000403000000020004" pitchFamily="2" charset="0"/>
              </a:rPr>
              <a:t> or </a:t>
            </a:r>
            <a:r>
              <a:rPr lang="en-GB" sz="2400" dirty="0">
                <a:highlight>
                  <a:srgbClr val="C0C0C0"/>
                </a:highlight>
                <a:latin typeface="Helvetica Neue Light" panose="02000403000000020004" pitchFamily="2" charset="0"/>
                <a:ea typeface="Helvetica Neue Light" panose="02000403000000020004" pitchFamily="2" charset="0"/>
              </a:rPr>
              <a:t>Relative Risk (RRs)</a:t>
            </a:r>
          </a:p>
        </p:txBody>
      </p:sp>
    </p:spTree>
    <p:extLst>
      <p:ext uri="{BB962C8B-B14F-4D97-AF65-F5344CB8AC3E}">
        <p14:creationId xmlns:p14="http://schemas.microsoft.com/office/powerpoint/2010/main" val="252874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49261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to detect clusters of areas with exceedingly higher  risk of a disease (or adverse event).</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pic>
        <p:nvPicPr>
          <p:cNvPr id="4" name="Picture 3" descr="Map&#10;&#10;Description automatically generated">
            <a:extLst>
              <a:ext uri="{FF2B5EF4-FFF2-40B4-BE49-F238E27FC236}">
                <a16:creationId xmlns:a16="http://schemas.microsoft.com/office/drawing/2014/main" id="{107C5F2B-EE64-8F4A-80D1-9BAF163FFE9D}"/>
              </a:ext>
            </a:extLst>
          </p:cNvPr>
          <p:cNvPicPr>
            <a:picLocks noChangeAspect="1"/>
          </p:cNvPicPr>
          <p:nvPr/>
        </p:nvPicPr>
        <p:blipFill>
          <a:blip r:embed="rId2"/>
          <a:stretch>
            <a:fillRect/>
          </a:stretch>
        </p:blipFill>
        <p:spPr>
          <a:xfrm>
            <a:off x="172720" y="909320"/>
            <a:ext cx="6870478" cy="5039360"/>
          </a:xfrm>
          <a:prstGeom prst="rect">
            <a:avLst/>
          </a:prstGeom>
        </p:spPr>
      </p:pic>
      <p:pic>
        <p:nvPicPr>
          <p:cNvPr id="6" name="Picture 5" descr="Map&#10;&#10;Description automatically generated">
            <a:extLst>
              <a:ext uri="{FF2B5EF4-FFF2-40B4-BE49-F238E27FC236}">
                <a16:creationId xmlns:a16="http://schemas.microsoft.com/office/drawing/2014/main" id="{3073B9EA-0031-DD41-BBCF-5836EAF90BE0}"/>
              </a:ext>
            </a:extLst>
          </p:cNvPr>
          <p:cNvPicPr>
            <a:picLocks noChangeAspect="1"/>
          </p:cNvPicPr>
          <p:nvPr/>
        </p:nvPicPr>
        <p:blipFill>
          <a:blip r:embed="rId3"/>
          <a:stretch>
            <a:fillRect/>
          </a:stretch>
        </p:blipFill>
        <p:spPr>
          <a:xfrm>
            <a:off x="5619761" y="1082040"/>
            <a:ext cx="6399519" cy="4693920"/>
          </a:xfrm>
          <a:prstGeom prst="rect">
            <a:avLst/>
          </a:prstGeom>
        </p:spPr>
      </p:pic>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20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Hierarchical models and recap</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a:t>
            </a:r>
            <a:r>
              <a:rPr lang="en-US" sz="20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iCARs</a:t>
            </a: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a:t>
            </a: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model (with cross-sectional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 (using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016604" y="64555"/>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a:t>
            </a:r>
            <a:r>
              <a:rPr lang="en-GB" dirty="0" err="1">
                <a:latin typeface="Helvetica Neue" panose="02000503000000020004" pitchFamily="2" charset="0"/>
                <a:ea typeface="Helvetica Neue" panose="02000503000000020004" pitchFamily="2" charset="0"/>
                <a:cs typeface="Helvetica Neue" panose="02000503000000020004" pitchFamily="2" charset="0"/>
              </a:rPr>
              <a:t>Pr</a:t>
            </a:r>
            <a:r>
              <a:rPr lang="en-GB" dirty="0">
                <a:latin typeface="Helvetica Neue" panose="02000503000000020004" pitchFamily="2" charset="0"/>
                <a:ea typeface="Helvetica Neue" panose="02000503000000020004" pitchFamily="2" charset="0"/>
                <a:cs typeface="Helvetica Neue" panose="02000503000000020004" pitchFamily="2" charset="0"/>
              </a:rPr>
              <a:t>(RR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229600" y="3220720"/>
            <a:ext cx="3779520"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5546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Intrinsic Conditional Autoregressive models (</a:t>
            </a:r>
            <a:r>
              <a:rPr lang="en-US" sz="3600" b="1" dirty="0" err="1">
                <a:solidFill>
                  <a:schemeClr val="bg1"/>
                </a:solidFill>
                <a:latin typeface="Helvetica Neue Light" panose="02000403000000020004" pitchFamily="2" charset="0"/>
                <a:ea typeface="Helvetica Neue Light" panose="02000403000000020004" pitchFamily="2" charset="0"/>
              </a:rPr>
              <a:t>iCARs</a:t>
            </a:r>
            <a:r>
              <a:rPr lang="en-US" sz="3600" b="1" dirty="0">
                <a:solidFill>
                  <a:schemeClr val="bg1"/>
                </a:solidFill>
                <a:latin typeface="Helvetica Neue Light" panose="02000403000000020004" pitchFamily="2" charset="0"/>
                <a:ea typeface="Helvetica Neue Light" panose="02000403000000020004" pitchFamily="2" charset="0"/>
              </a:rPr>
              <a: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785652"/>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a:t>
            </a:r>
            <a:r>
              <a:rPr lang="en-GB" dirty="0">
                <a:highlight>
                  <a:srgbClr val="C0C0C0"/>
                </a:highlight>
                <a:latin typeface="Helvetica Neue Light" panose="02000403000000020004" pitchFamily="2" charset="0"/>
                <a:ea typeface="Helvetica Neue Light" panose="02000403000000020004" pitchFamily="2" charset="0"/>
              </a:rPr>
              <a:t>spatial random effect</a:t>
            </a:r>
            <a:r>
              <a:rPr lang="en-GB" dirty="0">
                <a:latin typeface="Helvetica Neue Light" panose="02000403000000020004" pitchFamily="2" charset="0"/>
                <a:ea typeface="Helvetica Neue Light" panose="02000403000000020004" pitchFamily="2" charset="0"/>
              </a:rPr>
              <a:t>,</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a:t>
            </a:r>
            <a:r>
              <a:rPr lang="en-GB" dirty="0">
                <a:highlight>
                  <a:srgbClr val="C0C0C0"/>
                </a:highlight>
                <a:latin typeface="Helvetica Neue Light" panose="02000403000000020004" pitchFamily="2" charset="0"/>
                <a:ea typeface="Helvetica Neue Light" panose="02000403000000020004" pitchFamily="2" charset="0"/>
              </a:rPr>
              <a:t>neighbourhood adjacency matrix</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u="sng" dirty="0">
                <a:latin typeface="Helvetica Neue Light" panose="02000403000000020004" pitchFamily="2" charset="0"/>
                <a:ea typeface="Helvetica Neue Light" panose="02000403000000020004" pitchFamily="2" charset="0"/>
              </a:rPr>
              <a:t>BYM model that has a spatial effect term only that’s treated a smoothing term (multiplied by an error term)</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structured random effect, and the error term is an </a:t>
            </a:r>
            <a:r>
              <a:rPr lang="en-GB" dirty="0">
                <a:highlight>
                  <a:srgbClr val="C0C0C0"/>
                </a:highlight>
                <a:latin typeface="Helvetica Neue Light" panose="02000403000000020004" pitchFamily="2" charset="0"/>
                <a:ea typeface="Helvetica Neue Light" panose="02000403000000020004" pitchFamily="2" charset="0"/>
              </a:rPr>
              <a:t>unstructured noise</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a:t>
            </a:r>
            <a:r>
              <a:rPr lang="en-GB" dirty="0">
                <a:highlight>
                  <a:srgbClr val="C0C0C0"/>
                </a:highlight>
                <a:latin typeface="Helvetica Neue Light" panose="02000403000000020004" pitchFamily="2" charset="0"/>
                <a:ea typeface="Helvetica Neue Light" panose="02000403000000020004" pitchFamily="2" charset="0"/>
              </a:rPr>
              <a:t>Poisson (i.e., aggregated counts to areas)</a:t>
            </a:r>
            <a:r>
              <a:rPr lang="en-GB" dirty="0">
                <a:latin typeface="Helvetica Neue Light" panose="02000403000000020004" pitchFamily="2" charset="0"/>
                <a:ea typeface="Helvetica Neue Light" panose="02000403000000020004" pitchFamily="2" charset="0"/>
              </a:rPr>
              <a:t>.</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Tree>
    <p:extLst>
      <p:ext uri="{BB962C8B-B14F-4D97-AF65-F5344CB8AC3E}">
        <p14:creationId xmlns:p14="http://schemas.microsoft.com/office/powerpoint/2010/main" val="202878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7983039" y="5446903"/>
            <a:ext cx="389543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070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a:blip r:embed="rId3"/>
          <a:stretch>
            <a:fillRect/>
          </a:stretch>
        </p:blipFill>
        <p:spPr>
          <a:xfrm>
            <a:off x="111075" y="971549"/>
            <a:ext cx="4218192" cy="444373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xmlns="">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to nodes and edge format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xmlns="">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61184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rotWithShape="1">
          <a:blip r:embed="rId3"/>
          <a:srcRect l="8500" r="9497"/>
          <a:stretch/>
        </p:blipFill>
        <p:spPr>
          <a:xfrm>
            <a:off x="721360" y="754936"/>
            <a:ext cx="3332480" cy="4281170"/>
          </a:xfrm>
          <a:prstGeom prst="rect">
            <a:avLst/>
          </a:prstGeom>
        </p:spPr>
      </p:pic>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Adding the spatial structured and unstructured effect to the model [2]</a:t>
            </a:r>
          </a:p>
        </p:txBody>
      </p:sp>
      <p:sp>
        <p:nvSpPr>
          <p:cNvPr id="6" name="TextBox 5">
            <a:extLst>
              <a:ext uri="{FF2B5EF4-FFF2-40B4-BE49-F238E27FC236}">
                <a16:creationId xmlns:a16="http://schemas.microsoft.com/office/drawing/2014/main" id="{5846427F-89C8-CA40-04EA-1D4A4FCD8D37}"/>
              </a:ext>
            </a:extLst>
          </p:cNvPr>
          <p:cNvSpPr txBox="1"/>
          <p:nvPr/>
        </p:nvSpPr>
        <p:spPr>
          <a:xfrm>
            <a:off x="236488" y="5038061"/>
            <a:ext cx="4368122"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Adjacency matrix translated to nodes and edge format</a:t>
            </a:r>
          </a:p>
        </p:txBody>
      </p:sp>
      <p:sp>
        <p:nvSpPr>
          <p:cNvPr id="9" name="TextBox 8">
            <a:extLst>
              <a:ext uri="{FF2B5EF4-FFF2-40B4-BE49-F238E27FC236}">
                <a16:creationId xmlns:a16="http://schemas.microsoft.com/office/drawing/2014/main" id="{591B62A6-6E79-503B-9AC3-ADBB5707AAD7}"/>
              </a:ext>
            </a:extLst>
          </p:cNvPr>
          <p:cNvSpPr txBox="1"/>
          <p:nvPr/>
        </p:nvSpPr>
        <p:spPr>
          <a:xfrm>
            <a:off x="198405" y="5655571"/>
            <a:ext cx="4738815"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Node1</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index area of interest;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Node2</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neighbouring areas connected to the index area defined in Node1.</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total number of areas.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F3B721E-554E-6ACD-A9FC-EA64EB1DAEF1}"/>
                  </a:ext>
                </a:extLst>
              </p:cNvPr>
              <p:cNvSpPr txBox="1"/>
              <p:nvPr/>
            </p:nvSpPr>
            <p:spPr>
              <a:xfrm>
                <a:off x="5049520" y="842021"/>
                <a:ext cx="6806521" cy="336944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a:t>
                </a:r>
              </a:p>
              <a:p>
                <a:endParaRPr lang="en-GB" sz="14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𝝓</m:t>
                      </m:r>
                      <m:r>
                        <a:rPr lang="en-GB" sz="1400" b="1" i="1" smtClean="0">
                          <a:latin typeface="Cambria Math" panose="02040503050406030204" pitchFamily="18" charset="0"/>
                          <a:ea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𝜽</m:t>
                      </m:r>
                      <m:r>
                        <a:rPr lang="en-GB" sz="1400" b="1" i="0" smtClean="0">
                          <a:latin typeface="Cambria Math" panose="02040503050406030204" pitchFamily="18" charset="0"/>
                        </a:rPr>
                        <m:t>=</m:t>
                      </m:r>
                      <m:r>
                        <a:rPr lang="en-GB" sz="1400" b="1" i="1">
                          <a:latin typeface="Cambria Math" panose="02040503050406030204" pitchFamily="18" charset="0"/>
                          <a:ea typeface="Cambria Math" panose="02040503050406030204" pitchFamily="18" charset="0"/>
                        </a:rPr>
                        <m:t>𝝈</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𝟏</m:t>
                              </m:r>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𝜽</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𝝓</m:t>
                      </m:r>
                      <m:r>
                        <a:rPr lang="en-GB" sz="1400" b="1" i="1">
                          <a:latin typeface="Cambria Math" panose="02040503050406030204" pitchFamily="18" charset="0"/>
                          <a:ea typeface="Cambria Math" panose="02040503050406030204" pitchFamily="18" charset="0"/>
                        </a:rPr>
                        <m:t>)</m:t>
                      </m:r>
                    </m:oMath>
                  </m:oMathPara>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we use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as a proportion to represent the amount of variance that comes from the spatial random effect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While </a:t>
                </a:r>
                <a14:m>
                  <m:oMath xmlns:m="http://schemas.openxmlformats.org/officeDocument/2006/math">
                    <m:r>
                      <a:rPr lang="en-GB" sz="1400" b="0" i="0" smtClean="0">
                        <a:latin typeface="Cambria Math" panose="02040503050406030204" pitchFamily="18" charset="0"/>
                        <a:ea typeface="Cambria Math" panose="02040503050406030204" pitchFamily="18" charset="0"/>
                        <a:cs typeface="Helvetica Neue" panose="02000503000000020004" pitchFamily="2" charset="0"/>
                      </a:rPr>
                      <m:t>1−</m:t>
                    </m:r>
                    <m:r>
                      <a:rPr lang="en-GB" sz="14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proportion of the variation that’s unstructured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𝜃</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overall error</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is proposed to use a scaling factor </a:t>
                </a:r>
                <a:r>
                  <a:rPr lang="en-GB" sz="1400" i="1" dirty="0">
                    <a:latin typeface="Helvetica Neue" panose="02000503000000020004" pitchFamily="2" charset="0"/>
                    <a:ea typeface="Helvetica Neue" panose="02000503000000020004" pitchFamily="2" charset="0"/>
                    <a:cs typeface="Helvetica Neue" panose="02000503000000020004" pitchFamily="2" charset="0"/>
                  </a:rPr>
                  <a:t>s</a:t>
                </a:r>
                <a:r>
                  <a:rPr lang="en-GB" sz="1400" dirty="0">
                    <a:latin typeface="Helvetica Neue" panose="02000503000000020004" pitchFamily="2" charset="0"/>
                    <a:ea typeface="Helvetica Neue" panose="02000503000000020004" pitchFamily="2" charset="0"/>
                    <a:cs typeface="Helvetica Neue" panose="02000503000000020004" pitchFamily="2" charset="0"/>
                  </a:rPr>
                  <a:t> on the variance for the spatial random effects. This is computed from the geometric mean of </a:t>
                </a:r>
                <a14:m>
                  <m:oMath xmlns:m="http://schemas.openxmlformats.org/officeDocument/2006/math">
                    <m:sSub>
                      <m:sSubPr>
                        <m:ctrlPr>
                          <a:rPr lang="en-GB" sz="1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e>
                      <m:sub>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which are on the diagonals adjacency matrix when inverted.</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The prior distribution we use for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beta(0.5, 0.5) (</a:t>
                </a:r>
                <a:r>
                  <a:rPr lang="en-GB"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red-line in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p:sp>
            <p:nvSpPr>
              <p:cNvPr id="10" name="TextBox 9">
                <a:extLst>
                  <a:ext uri="{FF2B5EF4-FFF2-40B4-BE49-F238E27FC236}">
                    <a16:creationId xmlns:a16="http://schemas.microsoft.com/office/drawing/2014/main" id="{CF3B721E-554E-6ACD-A9FC-EA64EB1DAEF1}"/>
                  </a:ext>
                </a:extLst>
              </p:cNvPr>
              <p:cNvSpPr txBox="1">
                <a:spLocks noRot="1" noChangeAspect="1" noMove="1" noResize="1" noEditPoints="1" noAdjustHandles="1" noChangeArrowheads="1" noChangeShapeType="1" noTextEdit="1"/>
              </p:cNvSpPr>
              <p:nvPr/>
            </p:nvSpPr>
            <p:spPr>
              <a:xfrm>
                <a:off x="5049520" y="842021"/>
                <a:ext cx="6806521" cy="3369449"/>
              </a:xfrm>
              <a:prstGeom prst="rect">
                <a:avLst/>
              </a:prstGeom>
              <a:blipFill>
                <a:blip r:embed="rId4"/>
                <a:stretch>
                  <a:fillRect l="-186" t="-752" r="-745" b="-752"/>
                </a:stretch>
              </a:blipFill>
            </p:spPr>
            <p:txBody>
              <a:bodyPr/>
              <a:lstStyle/>
              <a:p>
                <a:r>
                  <a:rPr lang="en-GB">
                    <a:noFill/>
                  </a:rPr>
                  <a:t> </a:t>
                </a:r>
              </a:p>
            </p:txBody>
          </p:sp>
        </mc:Fallback>
      </mc:AlternateContent>
      <p:pic>
        <p:nvPicPr>
          <p:cNvPr id="12" name="Picture 11" descr="Chart&#10;&#10;Description automatically generated">
            <a:extLst>
              <a:ext uri="{FF2B5EF4-FFF2-40B4-BE49-F238E27FC236}">
                <a16:creationId xmlns:a16="http://schemas.microsoft.com/office/drawing/2014/main" id="{B7E247D4-8129-098E-28E6-96FCE817AEAB}"/>
              </a:ext>
            </a:extLst>
          </p:cNvPr>
          <p:cNvPicPr>
            <a:picLocks noChangeAspect="1"/>
          </p:cNvPicPr>
          <p:nvPr/>
        </p:nvPicPr>
        <p:blipFill>
          <a:blip r:embed="rId5"/>
          <a:stretch>
            <a:fillRect/>
          </a:stretch>
        </p:blipFill>
        <p:spPr>
          <a:xfrm>
            <a:off x="5155379" y="4307590"/>
            <a:ext cx="2993928" cy="23789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0FF8F-540C-A417-4B55-C7031BA82F4D}"/>
                  </a:ext>
                </a:extLst>
              </p:cNvPr>
              <p:cNvSpPr txBox="1"/>
              <p:nvPr/>
            </p:nvSpPr>
            <p:spPr>
              <a:xfrm>
                <a:off x="6268719" y="6488668"/>
                <a:ext cx="10956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Helvetica Neue" panose="02000503000000020004" pitchFamily="2" charset="0"/>
                        </a:rPr>
                        <m:t>𝜌</m:t>
                      </m:r>
                    </m:oMath>
                  </m:oMathPara>
                </a14:m>
                <a:endParaRPr lang="en-GB" dirty="0"/>
              </a:p>
            </p:txBody>
          </p:sp>
        </mc:Choice>
        <mc:Fallback xmlns="">
          <p:sp>
            <p:nvSpPr>
              <p:cNvPr id="14" name="TextBox 13">
                <a:extLst>
                  <a:ext uri="{FF2B5EF4-FFF2-40B4-BE49-F238E27FC236}">
                    <a16:creationId xmlns:a16="http://schemas.microsoft.com/office/drawing/2014/main" id="{4CC0FF8F-540C-A417-4B55-C7031BA82F4D}"/>
                  </a:ext>
                </a:extLst>
              </p:cNvPr>
              <p:cNvSpPr txBox="1">
                <a:spLocks noRot="1" noChangeAspect="1" noMove="1" noResize="1" noEditPoints="1" noAdjustHandles="1" noChangeArrowheads="1" noChangeShapeType="1" noTextEdit="1"/>
              </p:cNvSpPr>
              <p:nvPr/>
            </p:nvSpPr>
            <p:spPr>
              <a:xfrm>
                <a:off x="6268719" y="6488668"/>
                <a:ext cx="1095641" cy="369332"/>
              </a:xfrm>
              <a:prstGeom prst="rect">
                <a:avLst/>
              </a:prstGeom>
              <a:blipFill>
                <a:blip r:embed="rId6"/>
                <a:stretch>
                  <a:fillRect b="-1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0E60082-9337-4C2E-6141-645FB0134B6C}"/>
              </a:ext>
            </a:extLst>
          </p:cNvPr>
          <p:cNvSpPr txBox="1"/>
          <p:nvPr/>
        </p:nvSpPr>
        <p:spPr>
          <a:xfrm>
            <a:off x="264838" y="6287823"/>
            <a:ext cx="3960940" cy="430887"/>
          </a:xfrm>
          <a:prstGeom prst="rect">
            <a:avLst/>
          </a:prstGeom>
          <a:solidFill>
            <a:schemeClr val="accent1">
              <a:lumMod val="20000"/>
              <a:lumOff val="80000"/>
            </a:schemeClr>
          </a:solidFill>
        </p:spPr>
        <p:txBody>
          <a:bodyPr wrap="square" rtlCol="0">
            <a:spAutoFit/>
          </a:bodyPr>
          <a:lstStyle/>
          <a:p>
            <a:r>
              <a:rPr lang="en-GB" sz="1100" dirty="0">
                <a:latin typeface="Cambria Math" panose="02040503050406030204" pitchFamily="18" charset="0"/>
                <a:ea typeface="Cambria Math" panose="02040503050406030204" pitchFamily="18" charset="0"/>
                <a:cs typeface="Helvetica Neue" panose="02000503000000020004" pitchFamily="2" charset="0"/>
              </a:rPr>
              <a:t>target += -0.5*</a:t>
            </a:r>
            <a:r>
              <a:rPr lang="en-GB" sz="11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1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sum(phi) ~ normal(0, 0.001*N)</a:t>
            </a:r>
          </a:p>
        </p:txBody>
      </p:sp>
    </p:spTree>
    <p:extLst>
      <p:ext uri="{BB962C8B-B14F-4D97-AF65-F5344CB8AC3E}">
        <p14:creationId xmlns:p14="http://schemas.microsoft.com/office/powerpoint/2010/main" val="3559999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78217"/>
              </a:xfrm>
              <a:prstGeom prst="rect">
                <a:avLst/>
              </a:prstGeom>
              <a:blipFill>
                <a:blip r:embed="rId3"/>
                <a:stretch>
                  <a:fillRect l="-1831"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9035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of road accidents across LAs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for IMD at LA-level)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road accidents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90359"/>
              </a:xfrm>
              <a:prstGeom prst="rect">
                <a:avLst/>
              </a:prstGeom>
              <a:blipFill>
                <a:blip r:embed="rId4"/>
                <a:stretch>
                  <a:fillRect l="-431" t="-55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65775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a:t>
            </a:r>
          </a:p>
        </p:txBody>
      </p:sp>
    </p:spTree>
    <p:extLst>
      <p:ext uri="{BB962C8B-B14F-4D97-AF65-F5344CB8AC3E}">
        <p14:creationId xmlns:p14="http://schemas.microsoft.com/office/powerpoint/2010/main" val="44268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 West region with large numbers of local authorities having an increased risk which are statistically significant. Perhaps, the Department for Transport should do an investigation on these patterns starting with the South West area.</a:t>
            </a:r>
          </a:p>
        </p:txBody>
      </p:sp>
    </p:spTree>
    <p:extLst>
      <p:ext uri="{BB962C8B-B14F-4D97-AF65-F5344CB8AC3E}">
        <p14:creationId xmlns:p14="http://schemas.microsoft.com/office/powerpoint/2010/main" val="922286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A6236-4968-9E87-A7C5-FC9E35E2CDB9}"/>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Risk assessment and mapping of infestation in Campina Grande</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hierarchical regression models</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‘high’ or ‘low’ in that observed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 i.e., April 2017).</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83099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a:t>
            </a:r>
          </a:p>
        </p:txBody>
      </p:sp>
    </p:spTree>
    <p:extLst>
      <p:ext uri="{BB962C8B-B14F-4D97-AF65-F5344CB8AC3E}">
        <p14:creationId xmlns:p14="http://schemas.microsoft.com/office/powerpoint/2010/main" val="198035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78217"/>
              </a:xfrm>
              <a:prstGeom prst="rect">
                <a:avLst/>
              </a:prstGeom>
              <a:blipFill>
                <a:blip r:embed="rId3"/>
                <a:stretch>
                  <a:fillRect l="-1865"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8862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smtClean="0">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𝜙</m:t>
                    </m:r>
                    <m:r>
                      <a:rPr lang="en-GB" sz="1400" b="0" i="1" smtClean="0">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88628"/>
              </a:xfrm>
              <a:prstGeom prst="rect">
                <a:avLst/>
              </a:prstGeom>
              <a:blipFill>
                <a:blip r:embed="rId4"/>
                <a:stretch>
                  <a:fillRect l="-431" t="-5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5"/>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41577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dirty="0">
                  <a:latin typeface="Cambria Math" panose="02040503050406030204" pitchFamily="18" charset="0"/>
                  <a:ea typeface="Cambria Math" panose="02040503050406030204" pitchFamily="18" charset="0"/>
                  <a:cs typeface="Helvetica Neue" panose="02000503000000020004" pitchFamily="2" charset="0"/>
                </a:endParaRPr>
              </a:p>
              <a:p>
                <a:r>
                  <a:rPr lang="en-GB" sz="1200" dirty="0">
                    <a:latin typeface="Cambria Math" panose="02040503050406030204" pitchFamily="18" charset="0"/>
                    <a:ea typeface="Cambria Math" panose="02040503050406030204" pitchFamily="18" charset="0"/>
                    <a:cs typeface="Helvetica Neue" panose="02000503000000020004" pitchFamily="2" charset="0"/>
                  </a:rPr>
                  <a:t>    </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target += -0.5*</a:t>
                </a:r>
                <a:r>
                  <a:rPr lang="en-GB" sz="12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2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415772"/>
              </a:xfrm>
              <a:prstGeom prst="rect">
                <a:avLst/>
              </a:prstGeom>
              <a:blipFill>
                <a:blip r:embed="rId6"/>
                <a:stretch>
                  <a:fillRect t="-877" b="-438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5103155"/>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433142"/>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433142"/>
                <a:ext cx="5335661" cy="307777"/>
              </a:xfrm>
              <a:prstGeom prst="rect">
                <a:avLst/>
              </a:prstGeom>
              <a:blipFill>
                <a:blip r:embed="rId7"/>
                <a:stretch>
                  <a:fillRect l="-238" t="-7692"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819993"/>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819993"/>
                <a:ext cx="5417363" cy="307777"/>
              </a:xfrm>
              <a:prstGeom prst="rect">
                <a:avLst/>
              </a:prstGeom>
              <a:blipFill>
                <a:blip r:embed="rId8"/>
                <a:stretch>
                  <a:fillRect b="-11538"/>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Tree>
    <p:extLst>
      <p:ext uri="{BB962C8B-B14F-4D97-AF65-F5344CB8AC3E}">
        <p14:creationId xmlns:p14="http://schemas.microsoft.com/office/powerpoint/2010/main" val="420036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 code</a:t>
            </a:r>
          </a:p>
        </p:txBody>
      </p:sp>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F5A8F52C-5C39-46C9-5CAA-A2E3C4BA82B1}"/>
              </a:ext>
            </a:extLst>
          </p:cNvPr>
          <p:cNvSpPr txBox="1"/>
          <p:nvPr/>
        </p:nvSpPr>
        <p:spPr>
          <a:xfrm>
            <a:off x="160454" y="1283863"/>
            <a:ext cx="5399999"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Offset;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  real&lt;lower=0&gt; factor;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log(Offset);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660746" y="1293326"/>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sqrt(rho/factor)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614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08706"/>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72814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200329"/>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hierarchical regression model</a:t>
            </a:r>
            <a:r>
              <a:rPr lang="en-GB" dirty="0">
                <a:latin typeface="Helvetica Neue Light" panose="02000403000000020004" pitchFamily="2" charset="0"/>
                <a:ea typeface="Helvetica Neue Light" panose="02000403000000020004" pitchFamily="2" charset="0"/>
              </a:rPr>
              <a:t>, are a specialised group of regression-based models that are able to recognise the existence of hierarchies within a data structure and account for them. It is a statistical model used for exploring the relationship between a dependent variable with one or more independent variables while accounting for these hierarchical structures.  </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533272"/>
            <a:ext cx="11740617" cy="2554545"/>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Why are hierarchical regression models important:</a:t>
            </a:r>
          </a:p>
          <a:p>
            <a:pPr marL="285750" indent="-285750" algn="l">
              <a:buFont typeface="Arial" panose="020B0604020202020204" pitchFamily="34" charset="0"/>
              <a:buChar char="•"/>
            </a:pPr>
            <a:endParaRPr lang="en-GB" sz="1600" b="1"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elegant way to model datasets that have varying scales in their measurements ( - this artefact is caused by the multilevel or hierarchical structure in the dataset)</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robust approach for accounting for </a:t>
            </a:r>
            <a:r>
              <a:rPr lang="en-GB" sz="1400" b="1" dirty="0">
                <a:latin typeface="Helvetica Neue Light" panose="02000403000000020004" pitchFamily="2" charset="0"/>
                <a:ea typeface="Helvetica Neue Light" panose="02000403000000020004" pitchFamily="2" charset="0"/>
              </a:rPr>
              <a:t>variations across individual units</a:t>
            </a:r>
            <a:r>
              <a:rPr lang="en-GB" sz="1400" dirty="0">
                <a:latin typeface="Helvetica Neue Light" panose="02000403000000020004" pitchFamily="2" charset="0"/>
                <a:ea typeface="Helvetica Neue Light" panose="02000403000000020004" pitchFamily="2" charset="0"/>
              </a:rPr>
              <a:t>, and at the same time, the “</a:t>
            </a:r>
            <a:r>
              <a:rPr lang="en-GB" sz="1400" b="1" dirty="0">
                <a:latin typeface="Helvetica Neue Light" panose="02000403000000020004" pitchFamily="2" charset="0"/>
                <a:ea typeface="Helvetica Neue Light" panose="02000403000000020004" pitchFamily="2" charset="0"/>
              </a:rPr>
              <a:t>within-group variations</a:t>
            </a:r>
            <a:r>
              <a:rPr lang="en-GB" sz="1400" dirty="0">
                <a:latin typeface="Helvetica Neue Light" panose="02000403000000020004" pitchFamily="2" charset="0"/>
                <a:ea typeface="Helvetica Neue Light" panose="02000403000000020004" pitchFamily="2" charset="0"/>
              </a:rPr>
              <a:t>” among groupings</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When we are modelling the direct relationship between the level-1 independent variables against the dependent variable, we can allow for direct interactions between level-1 and higher level independent variables that were measured at a group-level</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We can quantify group-specific differences as well as group-specific coefficients through the usage of “</a:t>
            </a:r>
            <a:r>
              <a:rPr lang="en-GB" sz="1400" b="1" dirty="0">
                <a:latin typeface="Helvetica Neue Light" panose="02000403000000020004" pitchFamily="2" charset="0"/>
                <a:ea typeface="Helvetica Neue Light" panose="02000403000000020004" pitchFamily="2" charset="0"/>
              </a:rPr>
              <a:t>varying-slopes</a:t>
            </a:r>
            <a:r>
              <a:rPr lang="en-GB" sz="1400" dirty="0">
                <a:latin typeface="Helvetica Neue Light" panose="02000403000000020004" pitchFamily="2" charset="0"/>
                <a:ea typeface="Helvetica Neue Light" panose="02000403000000020004" pitchFamily="2" charset="0"/>
              </a:rPr>
              <a:t>” or “</a:t>
            </a:r>
            <a:r>
              <a:rPr lang="en-GB" sz="1400" b="1" dirty="0">
                <a:latin typeface="Helvetica Neue Light" panose="02000403000000020004" pitchFamily="2" charset="0"/>
                <a:ea typeface="Helvetica Neue Light" panose="02000403000000020004" pitchFamily="2" charset="0"/>
              </a:rPr>
              <a:t>varying-coefficients</a:t>
            </a:r>
            <a:r>
              <a:rPr lang="en-GB" sz="1400" dirty="0">
                <a:latin typeface="Helvetica Neue Light" panose="02000403000000020004" pitchFamily="2" charset="0"/>
                <a:ea typeface="Helvetica Neue Light" panose="02000403000000020004" pitchFamily="2" charset="0"/>
              </a:rPr>
              <a:t>”  </a:t>
            </a:r>
          </a:p>
        </p:txBody>
      </p:sp>
      <p:pic>
        <p:nvPicPr>
          <p:cNvPr id="5" name="Picture 4">
            <a:extLst>
              <a:ext uri="{FF2B5EF4-FFF2-40B4-BE49-F238E27FC236}">
                <a16:creationId xmlns:a16="http://schemas.microsoft.com/office/drawing/2014/main" id="{5AD9AF39-BE93-A6C9-FF3A-E9C6AEF1493A}"/>
              </a:ext>
            </a:extLst>
          </p:cNvPr>
          <p:cNvPicPr>
            <a:picLocks noChangeAspect="1"/>
          </p:cNvPicPr>
          <p:nvPr/>
        </p:nvPicPr>
        <p:blipFill>
          <a:blip r:embed="rId2"/>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50824FD-8206-9C50-19F5-9BC052699A9E}"/>
              </a:ext>
            </a:extLst>
          </p:cNvPr>
          <p:cNvSpPr/>
          <p:nvPr/>
        </p:nvSpPr>
        <p:spPr>
          <a:xfrm>
            <a:off x="9018117" y="1756826"/>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13FA32D-A5D2-4C13-34A0-C0715CD69D36}"/>
              </a:ext>
            </a:extLst>
          </p:cNvPr>
          <p:cNvSpPr/>
          <p:nvPr/>
        </p:nvSpPr>
        <p:spPr>
          <a:xfrm>
            <a:off x="5826359"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9C0399-6AC6-C964-D674-92693D64B383}"/>
              </a:ext>
            </a:extLst>
          </p:cNvPr>
          <p:cNvSpPr/>
          <p:nvPr/>
        </p:nvSpPr>
        <p:spPr>
          <a:xfrm>
            <a:off x="3038656"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1F37A390-6F56-6674-752A-B337DC08700E}"/>
              </a:ext>
            </a:extLst>
          </p:cNvPr>
          <p:cNvSpPr/>
          <p:nvPr/>
        </p:nvSpPr>
        <p:spPr>
          <a:xfrm>
            <a:off x="287047"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369A9DC-8791-8C03-718F-959B4AD75E76}"/>
              </a:ext>
            </a:extLst>
          </p:cNvPr>
          <p:cNvSpPr/>
          <p:nvPr/>
        </p:nvSpPr>
        <p:spPr>
          <a:xfrm>
            <a:off x="405979"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C64DE39-3011-1F4F-CA48-982D773D742F}"/>
              </a:ext>
            </a:extLst>
          </p:cNvPr>
          <p:cNvSpPr/>
          <p:nvPr/>
        </p:nvSpPr>
        <p:spPr>
          <a:xfrm>
            <a:off x="955084"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9DDA4A4-04D6-B73E-C9FF-7C6EC63E1869}"/>
              </a:ext>
            </a:extLst>
          </p:cNvPr>
          <p:cNvSpPr/>
          <p:nvPr/>
        </p:nvSpPr>
        <p:spPr>
          <a:xfrm>
            <a:off x="1518145"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37E04E4-8FD6-19E0-53CE-35C271F48BAC}"/>
              </a:ext>
            </a:extLst>
          </p:cNvPr>
          <p:cNvSpPr/>
          <p:nvPr/>
        </p:nvSpPr>
        <p:spPr>
          <a:xfrm>
            <a:off x="2311556"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D055E3-3C9E-F5A6-C3A5-89870679153B}"/>
              </a:ext>
            </a:extLst>
          </p:cNvPr>
          <p:cNvSpPr/>
          <p:nvPr/>
        </p:nvSpPr>
        <p:spPr>
          <a:xfrm>
            <a:off x="5940656"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3D398CC-5465-AD23-C873-6DF3CE09EBC3}"/>
              </a:ext>
            </a:extLst>
          </p:cNvPr>
          <p:cNvSpPr/>
          <p:nvPr/>
        </p:nvSpPr>
        <p:spPr>
          <a:xfrm>
            <a:off x="6503718"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7C9EB03-3064-576B-15DF-FDEF37926733}"/>
              </a:ext>
            </a:extLst>
          </p:cNvPr>
          <p:cNvSpPr/>
          <p:nvPr/>
        </p:nvSpPr>
        <p:spPr>
          <a:xfrm>
            <a:off x="7066779"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36F6D3C-7362-515D-04BD-1E48B98F8108}"/>
              </a:ext>
            </a:extLst>
          </p:cNvPr>
          <p:cNvSpPr/>
          <p:nvPr/>
        </p:nvSpPr>
        <p:spPr>
          <a:xfrm>
            <a:off x="7860190"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604D68-3F1C-D7E1-26CF-FFFFCE1055BE}"/>
              </a:ext>
            </a:extLst>
          </p:cNvPr>
          <p:cNvSpPr/>
          <p:nvPr/>
        </p:nvSpPr>
        <p:spPr>
          <a:xfrm>
            <a:off x="911965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BC8EB9D-9774-F60E-C491-3F2623F82B96}"/>
              </a:ext>
            </a:extLst>
          </p:cNvPr>
          <p:cNvSpPr/>
          <p:nvPr/>
        </p:nvSpPr>
        <p:spPr>
          <a:xfrm>
            <a:off x="9668757"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DE5E8F-CEF9-B571-FDCC-03F2BC67469E}"/>
              </a:ext>
            </a:extLst>
          </p:cNvPr>
          <p:cNvSpPr/>
          <p:nvPr/>
        </p:nvSpPr>
        <p:spPr>
          <a:xfrm>
            <a:off x="1021786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AC9B8DB-8D60-1D51-7BF9-9518AB0A5383}"/>
              </a:ext>
            </a:extLst>
          </p:cNvPr>
          <p:cNvSpPr/>
          <p:nvPr/>
        </p:nvSpPr>
        <p:spPr>
          <a:xfrm>
            <a:off x="11025229"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CA51DB-3130-1B99-36C7-7D27730F8426}"/>
                  </a:ext>
                </a:extLst>
              </p:cNvPr>
              <p:cNvSpPr txBox="1"/>
              <p:nvPr/>
            </p:nvSpPr>
            <p:spPr>
              <a:xfrm>
                <a:off x="2031241" y="350056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D1CA51DB-3130-1B99-36C7-7D27730F8426}"/>
                  </a:ext>
                </a:extLst>
              </p:cNvPr>
              <p:cNvSpPr txBox="1">
                <a:spLocks noRot="1" noChangeAspect="1" noMove="1" noResize="1" noEditPoints="1" noAdjustHandles="1" noChangeArrowheads="1" noChangeShapeType="1" noTextEdit="1"/>
              </p:cNvSpPr>
              <p:nvPr/>
            </p:nvSpPr>
            <p:spPr>
              <a:xfrm>
                <a:off x="2031241" y="3500560"/>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E6033-1BC5-C6ED-A8F6-61EEF3800341}"/>
                  </a:ext>
                </a:extLst>
              </p:cNvPr>
              <p:cNvSpPr txBox="1"/>
              <p:nvPr/>
            </p:nvSpPr>
            <p:spPr>
              <a:xfrm>
                <a:off x="7579875" y="350055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AF2E6033-1BC5-C6ED-A8F6-61EEF3800341}"/>
                  </a:ext>
                </a:extLst>
              </p:cNvPr>
              <p:cNvSpPr txBox="1">
                <a:spLocks noRot="1" noChangeAspect="1" noMove="1" noResize="1" noEditPoints="1" noAdjustHandles="1" noChangeArrowheads="1" noChangeShapeType="1" noTextEdit="1"/>
              </p:cNvSpPr>
              <p:nvPr/>
            </p:nvSpPr>
            <p:spPr>
              <a:xfrm>
                <a:off x="7579875" y="3500556"/>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80D49E-36E7-649B-9AB2-01C5D4B05298}"/>
                  </a:ext>
                </a:extLst>
              </p:cNvPr>
              <p:cNvSpPr txBox="1"/>
              <p:nvPr/>
            </p:nvSpPr>
            <p:spPr>
              <a:xfrm>
                <a:off x="10740817" y="351342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7B80D49E-36E7-649B-9AB2-01C5D4B05298}"/>
                  </a:ext>
                </a:extLst>
              </p:cNvPr>
              <p:cNvSpPr txBox="1">
                <a:spLocks noRot="1" noChangeAspect="1" noMove="1" noResize="1" noEditPoints="1" noAdjustHandles="1" noChangeArrowheads="1" noChangeShapeType="1" noTextEdit="1"/>
              </p:cNvSpPr>
              <p:nvPr/>
            </p:nvSpPr>
            <p:spPr>
              <a:xfrm>
                <a:off x="10740817" y="3513429"/>
                <a:ext cx="250068" cy="276999"/>
              </a:xfrm>
              <a:prstGeom prst="rect">
                <a:avLst/>
              </a:prstGeom>
              <a:blipFill>
                <a:blip r:embed="rId2"/>
                <a:stretch>
                  <a:fillRect l="-4762" r="-476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947B9F5F-A634-483F-EE06-B73D2658F639}"/>
              </a:ext>
            </a:extLst>
          </p:cNvPr>
          <p:cNvSpPr txBox="1"/>
          <p:nvPr/>
        </p:nvSpPr>
        <p:spPr>
          <a:xfrm>
            <a:off x="487769" y="3454388"/>
            <a:ext cx="312906" cy="369332"/>
          </a:xfrm>
          <a:prstGeom prst="rect">
            <a:avLst/>
          </a:prstGeom>
          <a:noFill/>
        </p:spPr>
        <p:txBody>
          <a:bodyPr wrap="none" rtlCol="0">
            <a:spAutoFit/>
          </a:bodyPr>
          <a:lstStyle/>
          <a:p>
            <a:r>
              <a:rPr lang="en-GB" dirty="0">
                <a:latin typeface="Helvetica" pitchFamily="2" charset="0"/>
              </a:rPr>
              <a:t>1</a:t>
            </a:r>
          </a:p>
        </p:txBody>
      </p:sp>
      <p:sp>
        <p:nvSpPr>
          <p:cNvPr id="27" name="TextBox 26">
            <a:extLst>
              <a:ext uri="{FF2B5EF4-FFF2-40B4-BE49-F238E27FC236}">
                <a16:creationId xmlns:a16="http://schemas.microsoft.com/office/drawing/2014/main" id="{A20DFC30-89ED-0A22-9BC0-1CA37C3A4B24}"/>
              </a:ext>
            </a:extLst>
          </p:cNvPr>
          <p:cNvSpPr txBox="1"/>
          <p:nvPr/>
        </p:nvSpPr>
        <p:spPr>
          <a:xfrm>
            <a:off x="1052536" y="3454388"/>
            <a:ext cx="312906" cy="369332"/>
          </a:xfrm>
          <a:prstGeom prst="rect">
            <a:avLst/>
          </a:prstGeom>
          <a:noFill/>
        </p:spPr>
        <p:txBody>
          <a:bodyPr wrap="none" rtlCol="0">
            <a:spAutoFit/>
          </a:bodyPr>
          <a:lstStyle/>
          <a:p>
            <a:r>
              <a:rPr lang="en-GB" dirty="0">
                <a:latin typeface="Helvetica" pitchFamily="2" charset="0"/>
              </a:rPr>
              <a:t>2</a:t>
            </a:r>
          </a:p>
        </p:txBody>
      </p:sp>
      <p:sp>
        <p:nvSpPr>
          <p:cNvPr id="28" name="TextBox 27">
            <a:extLst>
              <a:ext uri="{FF2B5EF4-FFF2-40B4-BE49-F238E27FC236}">
                <a16:creationId xmlns:a16="http://schemas.microsoft.com/office/drawing/2014/main" id="{B37AFA7F-42D6-4542-AD26-3E852766306D}"/>
              </a:ext>
            </a:extLst>
          </p:cNvPr>
          <p:cNvSpPr txBox="1"/>
          <p:nvPr/>
        </p:nvSpPr>
        <p:spPr>
          <a:xfrm>
            <a:off x="1609862" y="3455002"/>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5EF773-A00B-1CE9-999A-7E5AAF024B46}"/>
                  </a:ext>
                </a:extLst>
              </p:cNvPr>
              <p:cNvSpPr txBox="1"/>
              <p:nvPr/>
            </p:nvSpPr>
            <p:spPr>
              <a:xfrm>
                <a:off x="2378175" y="3454388"/>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29" name="TextBox 28">
                <a:extLst>
                  <a:ext uri="{FF2B5EF4-FFF2-40B4-BE49-F238E27FC236}">
                    <a16:creationId xmlns:a16="http://schemas.microsoft.com/office/drawing/2014/main" id="{0F5EF773-A00B-1CE9-999A-7E5AAF024B46}"/>
                  </a:ext>
                </a:extLst>
              </p:cNvPr>
              <p:cNvSpPr txBox="1">
                <a:spLocks noRot="1" noChangeAspect="1" noMove="1" noResize="1" noEditPoints="1" noAdjustHandles="1" noChangeArrowheads="1" noChangeShapeType="1" noTextEdit="1"/>
              </p:cNvSpPr>
              <p:nvPr/>
            </p:nvSpPr>
            <p:spPr>
              <a:xfrm>
                <a:off x="2378175" y="3454388"/>
                <a:ext cx="329834" cy="369332"/>
              </a:xfrm>
              <a:prstGeom prst="rect">
                <a:avLst/>
              </a:prstGeom>
              <a:blipFill>
                <a:blip r:embed="rId3"/>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10177812-2F43-3788-608D-1F6F720822AE}"/>
              </a:ext>
            </a:extLst>
          </p:cNvPr>
          <p:cNvSpPr txBox="1"/>
          <p:nvPr/>
        </p:nvSpPr>
        <p:spPr>
          <a:xfrm>
            <a:off x="6011678" y="3454386"/>
            <a:ext cx="312906" cy="369332"/>
          </a:xfrm>
          <a:prstGeom prst="rect">
            <a:avLst/>
          </a:prstGeom>
          <a:noFill/>
        </p:spPr>
        <p:txBody>
          <a:bodyPr wrap="none" rtlCol="0">
            <a:spAutoFit/>
          </a:bodyPr>
          <a:lstStyle/>
          <a:p>
            <a:r>
              <a:rPr lang="en-GB" dirty="0">
                <a:latin typeface="Helvetica" pitchFamily="2" charset="0"/>
              </a:rPr>
              <a:t>1</a:t>
            </a:r>
          </a:p>
        </p:txBody>
      </p:sp>
      <p:sp>
        <p:nvSpPr>
          <p:cNvPr id="31" name="TextBox 30">
            <a:extLst>
              <a:ext uri="{FF2B5EF4-FFF2-40B4-BE49-F238E27FC236}">
                <a16:creationId xmlns:a16="http://schemas.microsoft.com/office/drawing/2014/main" id="{48A3307B-90C9-212C-501B-0A8BDFC51EC5}"/>
              </a:ext>
            </a:extLst>
          </p:cNvPr>
          <p:cNvSpPr txBox="1"/>
          <p:nvPr/>
        </p:nvSpPr>
        <p:spPr>
          <a:xfrm>
            <a:off x="6576445" y="3454386"/>
            <a:ext cx="312906" cy="369332"/>
          </a:xfrm>
          <a:prstGeom prst="rect">
            <a:avLst/>
          </a:prstGeom>
          <a:noFill/>
        </p:spPr>
        <p:txBody>
          <a:bodyPr wrap="none" rtlCol="0">
            <a:spAutoFit/>
          </a:bodyPr>
          <a:lstStyle/>
          <a:p>
            <a:r>
              <a:rPr lang="en-GB" dirty="0">
                <a:latin typeface="Helvetica" pitchFamily="2" charset="0"/>
              </a:rPr>
              <a:t>2</a:t>
            </a:r>
          </a:p>
        </p:txBody>
      </p:sp>
      <p:sp>
        <p:nvSpPr>
          <p:cNvPr id="32" name="TextBox 31">
            <a:extLst>
              <a:ext uri="{FF2B5EF4-FFF2-40B4-BE49-F238E27FC236}">
                <a16:creationId xmlns:a16="http://schemas.microsoft.com/office/drawing/2014/main" id="{791299E8-97AC-2BFD-6457-CE090ACB2472}"/>
              </a:ext>
            </a:extLst>
          </p:cNvPr>
          <p:cNvSpPr txBox="1"/>
          <p:nvPr/>
        </p:nvSpPr>
        <p:spPr>
          <a:xfrm>
            <a:off x="7133771" y="3455000"/>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9679A-C100-6CD8-A486-63600DE658D6}"/>
                  </a:ext>
                </a:extLst>
              </p:cNvPr>
              <p:cNvSpPr txBox="1"/>
              <p:nvPr/>
            </p:nvSpPr>
            <p:spPr>
              <a:xfrm>
                <a:off x="7902084" y="3454386"/>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3" name="TextBox 32">
                <a:extLst>
                  <a:ext uri="{FF2B5EF4-FFF2-40B4-BE49-F238E27FC236}">
                    <a16:creationId xmlns:a16="http://schemas.microsoft.com/office/drawing/2014/main" id="{CD29679A-C100-6CD8-A486-63600DE658D6}"/>
                  </a:ext>
                </a:extLst>
              </p:cNvPr>
              <p:cNvSpPr txBox="1">
                <a:spLocks noRot="1" noChangeAspect="1" noMove="1" noResize="1" noEditPoints="1" noAdjustHandles="1" noChangeArrowheads="1" noChangeShapeType="1" noTextEdit="1"/>
              </p:cNvSpPr>
              <p:nvPr/>
            </p:nvSpPr>
            <p:spPr>
              <a:xfrm>
                <a:off x="7902084" y="3454386"/>
                <a:ext cx="329834" cy="369332"/>
              </a:xfrm>
              <a:prstGeom prst="rect">
                <a:avLst/>
              </a:prstGeom>
              <a:blipFill>
                <a:blip r:embed="rId4"/>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30785CF6-328E-BD23-6838-05380EEBD9DC}"/>
              </a:ext>
            </a:extLst>
          </p:cNvPr>
          <p:cNvSpPr txBox="1"/>
          <p:nvPr/>
        </p:nvSpPr>
        <p:spPr>
          <a:xfrm>
            <a:off x="9190669" y="3452109"/>
            <a:ext cx="312906" cy="369332"/>
          </a:xfrm>
          <a:prstGeom prst="rect">
            <a:avLst/>
          </a:prstGeom>
          <a:noFill/>
        </p:spPr>
        <p:txBody>
          <a:bodyPr wrap="none" rtlCol="0">
            <a:spAutoFit/>
          </a:bodyPr>
          <a:lstStyle/>
          <a:p>
            <a:r>
              <a:rPr lang="en-GB" dirty="0">
                <a:latin typeface="Helvetica" pitchFamily="2" charset="0"/>
              </a:rPr>
              <a:t>1</a:t>
            </a:r>
          </a:p>
        </p:txBody>
      </p:sp>
      <p:sp>
        <p:nvSpPr>
          <p:cNvPr id="35" name="TextBox 34">
            <a:extLst>
              <a:ext uri="{FF2B5EF4-FFF2-40B4-BE49-F238E27FC236}">
                <a16:creationId xmlns:a16="http://schemas.microsoft.com/office/drawing/2014/main" id="{B251F6FD-DE66-8F35-5EB6-CCBDA611D1AA}"/>
              </a:ext>
            </a:extLst>
          </p:cNvPr>
          <p:cNvSpPr txBox="1"/>
          <p:nvPr/>
        </p:nvSpPr>
        <p:spPr>
          <a:xfrm>
            <a:off x="9755436" y="3452109"/>
            <a:ext cx="312906" cy="369332"/>
          </a:xfrm>
          <a:prstGeom prst="rect">
            <a:avLst/>
          </a:prstGeom>
          <a:noFill/>
        </p:spPr>
        <p:txBody>
          <a:bodyPr wrap="none" rtlCol="0">
            <a:spAutoFit/>
          </a:bodyPr>
          <a:lstStyle/>
          <a:p>
            <a:r>
              <a:rPr lang="en-GB" dirty="0">
                <a:latin typeface="Helvetica" pitchFamily="2" charset="0"/>
              </a:rPr>
              <a:t>2</a:t>
            </a:r>
          </a:p>
        </p:txBody>
      </p:sp>
      <p:sp>
        <p:nvSpPr>
          <p:cNvPr id="36" name="TextBox 35">
            <a:extLst>
              <a:ext uri="{FF2B5EF4-FFF2-40B4-BE49-F238E27FC236}">
                <a16:creationId xmlns:a16="http://schemas.microsoft.com/office/drawing/2014/main" id="{2E268FC4-9ACB-A6FE-7177-94F6556ED6C1}"/>
              </a:ext>
            </a:extLst>
          </p:cNvPr>
          <p:cNvSpPr txBox="1"/>
          <p:nvPr/>
        </p:nvSpPr>
        <p:spPr>
          <a:xfrm>
            <a:off x="10312762" y="3452723"/>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19797-7491-3B55-5759-E06F68BEB55A}"/>
                  </a:ext>
                </a:extLst>
              </p:cNvPr>
              <p:cNvSpPr txBox="1"/>
              <p:nvPr/>
            </p:nvSpPr>
            <p:spPr>
              <a:xfrm>
                <a:off x="11081075" y="3452109"/>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7" name="TextBox 36">
                <a:extLst>
                  <a:ext uri="{FF2B5EF4-FFF2-40B4-BE49-F238E27FC236}">
                    <a16:creationId xmlns:a16="http://schemas.microsoft.com/office/drawing/2014/main" id="{8D319797-7491-3B55-5759-E06F68BEB55A}"/>
                  </a:ext>
                </a:extLst>
              </p:cNvPr>
              <p:cNvSpPr txBox="1">
                <a:spLocks noRot="1" noChangeAspect="1" noMove="1" noResize="1" noEditPoints="1" noAdjustHandles="1" noChangeArrowheads="1" noChangeShapeType="1" noTextEdit="1"/>
              </p:cNvSpPr>
              <p:nvPr/>
            </p:nvSpPr>
            <p:spPr>
              <a:xfrm>
                <a:off x="11081075" y="3452109"/>
                <a:ext cx="329834" cy="369332"/>
              </a:xfrm>
              <a:prstGeom prst="rect">
                <a:avLst/>
              </a:prstGeom>
              <a:blipFill>
                <a:blip r:embed="rId5"/>
                <a:stretch>
                  <a:fillRect/>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612C787C-9685-14AF-ED97-FB1C54667536}"/>
              </a:ext>
            </a:extLst>
          </p:cNvPr>
          <p:cNvSpPr/>
          <p:nvPr/>
        </p:nvSpPr>
        <p:spPr>
          <a:xfrm>
            <a:off x="3142836"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754B103-66BC-5280-CFA5-504625937773}"/>
              </a:ext>
            </a:extLst>
          </p:cNvPr>
          <p:cNvSpPr/>
          <p:nvPr/>
        </p:nvSpPr>
        <p:spPr>
          <a:xfrm>
            <a:off x="3691941"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460C496-0C30-D1FB-DEC7-B35B7F6BD164}"/>
              </a:ext>
            </a:extLst>
          </p:cNvPr>
          <p:cNvSpPr/>
          <p:nvPr/>
        </p:nvSpPr>
        <p:spPr>
          <a:xfrm>
            <a:off x="4255002"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9AE9976C-A072-A299-A977-D82187568C5A}"/>
              </a:ext>
            </a:extLst>
          </p:cNvPr>
          <p:cNvSpPr/>
          <p:nvPr/>
        </p:nvSpPr>
        <p:spPr>
          <a:xfrm>
            <a:off x="5048413"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72019E-CE19-36A8-CD0F-C219563F05E7}"/>
                  </a:ext>
                </a:extLst>
              </p:cNvPr>
              <p:cNvSpPr txBox="1"/>
              <p:nvPr/>
            </p:nvSpPr>
            <p:spPr>
              <a:xfrm>
                <a:off x="4768098" y="350055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0672019E-CE19-36A8-CD0F-C219563F05E7}"/>
                  </a:ext>
                </a:extLst>
              </p:cNvPr>
              <p:cNvSpPr txBox="1">
                <a:spLocks noRot="1" noChangeAspect="1" noMove="1" noResize="1" noEditPoints="1" noAdjustHandles="1" noChangeArrowheads="1" noChangeShapeType="1" noTextEdit="1"/>
              </p:cNvSpPr>
              <p:nvPr/>
            </p:nvSpPr>
            <p:spPr>
              <a:xfrm>
                <a:off x="4768098" y="3500559"/>
                <a:ext cx="250068" cy="276999"/>
              </a:xfrm>
              <a:prstGeom prst="rect">
                <a:avLst/>
              </a:prstGeom>
              <a:blipFill>
                <a:blip r:embed="rId6"/>
                <a:stretch>
                  <a:fillRect l="-4762"/>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8411C57F-99EA-2C24-46E1-DBACA00D8A88}"/>
              </a:ext>
            </a:extLst>
          </p:cNvPr>
          <p:cNvSpPr txBox="1"/>
          <p:nvPr/>
        </p:nvSpPr>
        <p:spPr>
          <a:xfrm>
            <a:off x="3224626" y="3454387"/>
            <a:ext cx="312906" cy="369332"/>
          </a:xfrm>
          <a:prstGeom prst="rect">
            <a:avLst/>
          </a:prstGeom>
          <a:noFill/>
        </p:spPr>
        <p:txBody>
          <a:bodyPr wrap="none" rtlCol="0">
            <a:spAutoFit/>
          </a:bodyPr>
          <a:lstStyle/>
          <a:p>
            <a:r>
              <a:rPr lang="en-GB" dirty="0">
                <a:latin typeface="Helvetica" pitchFamily="2" charset="0"/>
              </a:rPr>
              <a:t>1</a:t>
            </a:r>
          </a:p>
        </p:txBody>
      </p:sp>
      <p:sp>
        <p:nvSpPr>
          <p:cNvPr id="44" name="TextBox 43">
            <a:extLst>
              <a:ext uri="{FF2B5EF4-FFF2-40B4-BE49-F238E27FC236}">
                <a16:creationId xmlns:a16="http://schemas.microsoft.com/office/drawing/2014/main" id="{4221510D-4886-B6D8-0E82-97BB52B46F5F}"/>
              </a:ext>
            </a:extLst>
          </p:cNvPr>
          <p:cNvSpPr txBox="1"/>
          <p:nvPr/>
        </p:nvSpPr>
        <p:spPr>
          <a:xfrm>
            <a:off x="3789393" y="3454387"/>
            <a:ext cx="312906" cy="369332"/>
          </a:xfrm>
          <a:prstGeom prst="rect">
            <a:avLst/>
          </a:prstGeom>
          <a:noFill/>
        </p:spPr>
        <p:txBody>
          <a:bodyPr wrap="none" rtlCol="0">
            <a:spAutoFit/>
          </a:bodyPr>
          <a:lstStyle/>
          <a:p>
            <a:r>
              <a:rPr lang="en-GB" dirty="0">
                <a:latin typeface="Helvetica" pitchFamily="2" charset="0"/>
              </a:rPr>
              <a:t>2</a:t>
            </a:r>
          </a:p>
        </p:txBody>
      </p:sp>
      <p:sp>
        <p:nvSpPr>
          <p:cNvPr id="45" name="TextBox 44">
            <a:extLst>
              <a:ext uri="{FF2B5EF4-FFF2-40B4-BE49-F238E27FC236}">
                <a16:creationId xmlns:a16="http://schemas.microsoft.com/office/drawing/2014/main" id="{9F4E9A51-BF4B-D0B6-E163-04419FE32B05}"/>
              </a:ext>
            </a:extLst>
          </p:cNvPr>
          <p:cNvSpPr txBox="1"/>
          <p:nvPr/>
        </p:nvSpPr>
        <p:spPr>
          <a:xfrm>
            <a:off x="4346719" y="3455001"/>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76A95D-FE4A-9762-2586-190442B13B61}"/>
                  </a:ext>
                </a:extLst>
              </p:cNvPr>
              <p:cNvSpPr txBox="1"/>
              <p:nvPr/>
            </p:nvSpPr>
            <p:spPr>
              <a:xfrm>
                <a:off x="5115032" y="3454387"/>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46" name="TextBox 45">
                <a:extLst>
                  <a:ext uri="{FF2B5EF4-FFF2-40B4-BE49-F238E27FC236}">
                    <a16:creationId xmlns:a16="http://schemas.microsoft.com/office/drawing/2014/main" id="{D076A95D-FE4A-9762-2586-190442B13B61}"/>
                  </a:ext>
                </a:extLst>
              </p:cNvPr>
              <p:cNvSpPr txBox="1">
                <a:spLocks noRot="1" noChangeAspect="1" noMove="1" noResize="1" noEditPoints="1" noAdjustHandles="1" noChangeArrowheads="1" noChangeShapeType="1" noTextEdit="1"/>
              </p:cNvSpPr>
              <p:nvPr/>
            </p:nvSpPr>
            <p:spPr>
              <a:xfrm>
                <a:off x="5115032" y="3454387"/>
                <a:ext cx="329834" cy="369332"/>
              </a:xfrm>
              <a:prstGeom prst="rect">
                <a:avLst/>
              </a:prstGeom>
              <a:blipFill>
                <a:blip r:embed="rId7"/>
                <a:stretch>
                  <a:fillRect/>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[1]</a:t>
            </a:r>
          </a:p>
        </p:txBody>
      </p:sp>
      <p:sp>
        <p:nvSpPr>
          <p:cNvPr id="53" name="TextBox 52">
            <a:extLst>
              <a:ext uri="{FF2B5EF4-FFF2-40B4-BE49-F238E27FC236}">
                <a16:creationId xmlns:a16="http://schemas.microsoft.com/office/drawing/2014/main" id="{5FA2740C-FF1C-0438-56F6-E0F0D559865E}"/>
              </a:ext>
            </a:extLst>
          </p:cNvPr>
          <p:cNvSpPr txBox="1"/>
          <p:nvPr/>
        </p:nvSpPr>
        <p:spPr>
          <a:xfrm>
            <a:off x="764581"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1</a:t>
            </a:r>
          </a:p>
        </p:txBody>
      </p:sp>
      <p:sp>
        <p:nvSpPr>
          <p:cNvPr id="54" name="TextBox 53">
            <a:extLst>
              <a:ext uri="{FF2B5EF4-FFF2-40B4-BE49-F238E27FC236}">
                <a16:creationId xmlns:a16="http://schemas.microsoft.com/office/drawing/2014/main" id="{A8B563AE-CE63-6164-4296-3BF8C20D052A}"/>
              </a:ext>
            </a:extLst>
          </p:cNvPr>
          <p:cNvSpPr txBox="1"/>
          <p:nvPr/>
        </p:nvSpPr>
        <p:spPr>
          <a:xfrm>
            <a:off x="3588056"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2</a:t>
            </a:r>
          </a:p>
        </p:txBody>
      </p:sp>
      <p:sp>
        <p:nvSpPr>
          <p:cNvPr id="55" name="TextBox 54">
            <a:extLst>
              <a:ext uri="{FF2B5EF4-FFF2-40B4-BE49-F238E27FC236}">
                <a16:creationId xmlns:a16="http://schemas.microsoft.com/office/drawing/2014/main" id="{7C04278A-250B-FBAB-F3A8-300F836B0615}"/>
              </a:ext>
            </a:extLst>
          </p:cNvPr>
          <p:cNvSpPr txBox="1"/>
          <p:nvPr/>
        </p:nvSpPr>
        <p:spPr>
          <a:xfrm>
            <a:off x="6381865"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FE05DF-CC39-0AB6-6867-2E430A85F195}"/>
                  </a:ext>
                </a:extLst>
              </p:cNvPr>
              <p:cNvSpPr txBox="1"/>
              <p:nvPr/>
            </p:nvSpPr>
            <p:spPr>
              <a:xfrm>
                <a:off x="8533051" y="2812856"/>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6" name="TextBox 55">
                <a:extLst>
                  <a:ext uri="{FF2B5EF4-FFF2-40B4-BE49-F238E27FC236}">
                    <a16:creationId xmlns:a16="http://schemas.microsoft.com/office/drawing/2014/main" id="{C8FE05DF-CC39-0AB6-6867-2E430A85F195}"/>
                  </a:ext>
                </a:extLst>
              </p:cNvPr>
              <p:cNvSpPr txBox="1">
                <a:spLocks noRot="1" noChangeAspect="1" noMove="1" noResize="1" noEditPoints="1" noAdjustHandles="1" noChangeArrowheads="1" noChangeShapeType="1" noTextEdit="1"/>
              </p:cNvSpPr>
              <p:nvPr/>
            </p:nvSpPr>
            <p:spPr>
              <a:xfrm>
                <a:off x="8533051" y="2812856"/>
                <a:ext cx="389530" cy="430887"/>
              </a:xfrm>
              <a:prstGeom prst="rect">
                <a:avLst/>
              </a:prstGeom>
              <a:blipFill>
                <a:blip r:embed="rId9"/>
                <a:stretch>
                  <a:fillRect l="-6452" r="-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5A0564-12EF-D4E2-1A51-4E2EF9DE150E}"/>
                  </a:ext>
                </a:extLst>
              </p:cNvPr>
              <p:cNvSpPr txBox="1"/>
              <p:nvPr/>
            </p:nvSpPr>
            <p:spPr>
              <a:xfrm>
                <a:off x="9552044" y="1874604"/>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a:t>
                </a:r>
                <a14:m>
                  <m:oMath xmlns:m="http://schemas.openxmlformats.org/officeDocument/2006/math">
                    <m:r>
                      <a:rPr lang="en-GB" b="0" i="1" dirty="0" smtClean="0">
                        <a:latin typeface="Cambria Math" panose="02040503050406030204" pitchFamily="18" charset="0"/>
                        <a:ea typeface="Helvetica Neue" panose="02000503000000020004" pitchFamily="2" charset="0"/>
                        <a:cs typeface="Helvetica Neue" panose="02000503000000020004" pitchFamily="2" charset="0"/>
                      </a:rPr>
                      <m:t>𝑗</m:t>
                    </m:r>
                  </m:oMath>
                </a14:m>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7" name="TextBox 56">
                <a:extLst>
                  <a:ext uri="{FF2B5EF4-FFF2-40B4-BE49-F238E27FC236}">
                    <a16:creationId xmlns:a16="http://schemas.microsoft.com/office/drawing/2014/main" id="{8D5A0564-12EF-D4E2-1A51-4E2EF9DE150E}"/>
                  </a:ext>
                </a:extLst>
              </p:cNvPr>
              <p:cNvSpPr txBox="1">
                <a:spLocks noRot="1" noChangeAspect="1" noMove="1" noResize="1" noEditPoints="1" noAdjustHandles="1" noChangeArrowheads="1" noChangeShapeType="1" noTextEdit="1"/>
              </p:cNvSpPr>
              <p:nvPr/>
            </p:nvSpPr>
            <p:spPr>
              <a:xfrm>
                <a:off x="9552044" y="1874604"/>
                <a:ext cx="1521436" cy="369332"/>
              </a:xfrm>
              <a:prstGeom prst="rect">
                <a:avLst/>
              </a:prstGeom>
              <a:blipFill>
                <a:blip r:embed="rId10"/>
                <a:stretch>
                  <a:fillRect t="-6667" b="-26667"/>
                </a:stretch>
              </a:blipFill>
            </p:spPr>
            <p:txBody>
              <a:bodyPr/>
              <a:lstStyle/>
              <a:p>
                <a:r>
                  <a:rPr lang="en-GB">
                    <a:noFill/>
                  </a:rPr>
                  <a:t> </a:t>
                </a:r>
              </a:p>
            </p:txBody>
          </p:sp>
        </mc:Fallback>
      </mc:AlternateContent>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Oval 58">
            <a:extLst>
              <a:ext uri="{FF2B5EF4-FFF2-40B4-BE49-F238E27FC236}">
                <a16:creationId xmlns:a16="http://schemas.microsoft.com/office/drawing/2014/main" id="{4FDB5EF9-B99B-750E-0678-D0A85C68762A}"/>
              </a:ext>
            </a:extLst>
          </p:cNvPr>
          <p:cNvSpPr/>
          <p:nvPr/>
        </p:nvSpPr>
        <p:spPr>
          <a:xfrm>
            <a:off x="439457" y="3748346"/>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30E025C4-0086-1958-7782-161E1FB66C89}"/>
              </a:ext>
            </a:extLst>
          </p:cNvPr>
          <p:cNvCxnSpPr>
            <a:cxnSpLocks/>
          </p:cNvCxnSpPr>
          <p:nvPr/>
        </p:nvCxnSpPr>
        <p:spPr>
          <a:xfrm flipH="1">
            <a:off x="480947" y="3775595"/>
            <a:ext cx="2272" cy="8170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1BC2A1E-0815-F1F7-8E25-3D1E9E380ACB}"/>
              </a:ext>
            </a:extLst>
          </p:cNvPr>
          <p:cNvSpPr txBox="1"/>
          <p:nvPr/>
        </p:nvSpPr>
        <p:spPr>
          <a:xfrm>
            <a:off x="483219" y="4571996"/>
            <a:ext cx="2655073"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Individual information (level-1)</a:t>
            </a:r>
          </a:p>
        </p:txBody>
      </p:sp>
      <p:sp>
        <p:nvSpPr>
          <p:cNvPr id="63" name="Oval 62">
            <a:extLst>
              <a:ext uri="{FF2B5EF4-FFF2-40B4-BE49-F238E27FC236}">
                <a16:creationId xmlns:a16="http://schemas.microsoft.com/office/drawing/2014/main" id="{CCEE802D-26AC-BBCD-CD5C-AF9352929E8C}"/>
              </a:ext>
            </a:extLst>
          </p:cNvPr>
          <p:cNvSpPr/>
          <p:nvPr/>
        </p:nvSpPr>
        <p:spPr>
          <a:xfrm>
            <a:off x="435793" y="1968223"/>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3BA93A0C-DF43-9253-E9B7-DD4C6692944C}"/>
              </a:ext>
            </a:extLst>
          </p:cNvPr>
          <p:cNvCxnSpPr>
            <a:cxnSpLocks/>
          </p:cNvCxnSpPr>
          <p:nvPr/>
        </p:nvCxnSpPr>
        <p:spPr>
          <a:xfrm>
            <a:off x="480947" y="1453880"/>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5B2CB6-276A-07A3-8C9B-8FB6688D036A}"/>
              </a:ext>
            </a:extLst>
          </p:cNvPr>
          <p:cNvSpPr txBox="1"/>
          <p:nvPr/>
        </p:nvSpPr>
        <p:spPr>
          <a:xfrm>
            <a:off x="480947" y="1145237"/>
            <a:ext cx="23859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Group information (level-2)</a:t>
            </a:r>
          </a:p>
        </p:txBody>
      </p:sp>
      <p:sp>
        <p:nvSpPr>
          <p:cNvPr id="69" name="TextBox 68">
            <a:extLst>
              <a:ext uri="{FF2B5EF4-FFF2-40B4-BE49-F238E27FC236}">
                <a16:creationId xmlns:a16="http://schemas.microsoft.com/office/drawing/2014/main" id="{85F05373-D246-DD83-C229-7502F9014872}"/>
              </a:ext>
            </a:extLst>
          </p:cNvPr>
          <p:cNvSpPr txBox="1"/>
          <p:nvPr/>
        </p:nvSpPr>
        <p:spPr>
          <a:xfrm>
            <a:off x="405979" y="5289578"/>
            <a:ext cx="7219394"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This is typically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structure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hierarchical regression </a:t>
            </a:r>
            <a:r>
              <a:rPr lang="en-GB" sz="14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Tree>
    <p:extLst>
      <p:ext uri="{BB962C8B-B14F-4D97-AF65-F5344CB8AC3E}">
        <p14:creationId xmlns:p14="http://schemas.microsoft.com/office/powerpoint/2010/main" val="34645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[2]</a:t>
            </a:r>
          </a:p>
        </p:txBody>
      </p:sp>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C27446-7573-2B99-5C37-D8C6712BB40A}"/>
                  </a:ext>
                </a:extLst>
              </p:cNvPr>
              <p:cNvSpPr txBox="1"/>
              <p:nvPr/>
            </p:nvSpPr>
            <p:spPr>
              <a:xfrm>
                <a:off x="7677275" y="299811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0" name="TextBox 49">
                <a:extLst>
                  <a:ext uri="{FF2B5EF4-FFF2-40B4-BE49-F238E27FC236}">
                    <a16:creationId xmlns:a16="http://schemas.microsoft.com/office/drawing/2014/main" id="{CAC27446-7573-2B99-5C37-D8C6712BB40A}"/>
                  </a:ext>
                </a:extLst>
              </p:cNvPr>
              <p:cNvSpPr txBox="1">
                <a:spLocks noRot="1" noChangeAspect="1" noMove="1" noResize="1" noEditPoints="1" noAdjustHandles="1" noChangeArrowheads="1" noChangeShapeType="1" noTextEdit="1"/>
              </p:cNvSpPr>
              <p:nvPr/>
            </p:nvSpPr>
            <p:spPr>
              <a:xfrm>
                <a:off x="7677275" y="2998113"/>
                <a:ext cx="389530" cy="430887"/>
              </a:xfrm>
              <a:prstGeom prst="rect">
                <a:avLst/>
              </a:prstGeom>
              <a:blipFill>
                <a:blip r:embed="rId5"/>
                <a:stretch>
                  <a:fillRect l="-6250" r="-3125"/>
                </a:stretch>
              </a:blipFill>
            </p:spPr>
            <p:txBody>
              <a:bodyPr/>
              <a:lstStyle/>
              <a:p>
                <a:r>
                  <a:rPr lang="en-GB">
                    <a:noFill/>
                  </a:rPr>
                  <a:t> </a:t>
                </a:r>
              </a:p>
            </p:txBody>
          </p:sp>
        </mc:Fallback>
      </mc:AlternateContent>
      <p:sp>
        <p:nvSpPr>
          <p:cNvPr id="51" name="Rectangle 50">
            <a:extLst>
              <a:ext uri="{FF2B5EF4-FFF2-40B4-BE49-F238E27FC236}">
                <a16:creationId xmlns:a16="http://schemas.microsoft.com/office/drawing/2014/main" id="{5A9D11A6-4098-974C-1330-4A96B144BBDE}"/>
              </a:ext>
            </a:extLst>
          </p:cNvPr>
          <p:cNvSpPr/>
          <p:nvPr/>
        </p:nvSpPr>
        <p:spPr>
          <a:xfrm>
            <a:off x="263616"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25AA0886-6544-D65E-7F50-ACEB90DF9B7A}"/>
              </a:ext>
            </a:extLst>
          </p:cNvPr>
          <p:cNvSpPr/>
          <p:nvPr/>
        </p:nvSpPr>
        <p:spPr>
          <a:xfrm>
            <a:off x="399529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21C2DB6-D663-4631-D991-14831E5A2021}"/>
              </a:ext>
            </a:extLst>
          </p:cNvPr>
          <p:cNvSpPr/>
          <p:nvPr/>
        </p:nvSpPr>
        <p:spPr>
          <a:xfrm>
            <a:off x="811985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9AD329B7-9625-679E-B860-9D76D48C3A8F}"/>
              </a:ext>
            </a:extLst>
          </p:cNvPr>
          <p:cNvSpPr txBox="1"/>
          <p:nvPr/>
        </p:nvSpPr>
        <p:spPr>
          <a:xfrm>
            <a:off x="1232869"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1</a:t>
            </a:r>
          </a:p>
        </p:txBody>
      </p:sp>
      <p:sp>
        <p:nvSpPr>
          <p:cNvPr id="70" name="Oval 69">
            <a:extLst>
              <a:ext uri="{FF2B5EF4-FFF2-40B4-BE49-F238E27FC236}">
                <a16:creationId xmlns:a16="http://schemas.microsoft.com/office/drawing/2014/main" id="{5E818E42-2429-9944-7D57-2FE464BF0268}"/>
              </a:ext>
            </a:extLst>
          </p:cNvPr>
          <p:cNvSpPr/>
          <p:nvPr/>
        </p:nvSpPr>
        <p:spPr>
          <a:xfrm>
            <a:off x="398057" y="1769098"/>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030B488D-2945-AA3D-F08E-A54233CDD56A}"/>
              </a:ext>
            </a:extLst>
          </p:cNvPr>
          <p:cNvCxnSpPr>
            <a:cxnSpLocks/>
          </p:cNvCxnSpPr>
          <p:nvPr/>
        </p:nvCxnSpPr>
        <p:spPr>
          <a:xfrm>
            <a:off x="443211" y="1254755"/>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0CB78FE-4BA0-E0D7-8C6D-3D119848A45A}"/>
              </a:ext>
            </a:extLst>
          </p:cNvPr>
          <p:cNvSpPr txBox="1"/>
          <p:nvPr/>
        </p:nvSpPr>
        <p:spPr>
          <a:xfrm>
            <a:off x="443210" y="946112"/>
            <a:ext cx="37797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Higher group information (level-3)</a:t>
            </a:r>
          </a:p>
        </p:txBody>
      </p:sp>
      <p:sp>
        <p:nvSpPr>
          <p:cNvPr id="73" name="TextBox 72">
            <a:extLst>
              <a:ext uri="{FF2B5EF4-FFF2-40B4-BE49-F238E27FC236}">
                <a16:creationId xmlns:a16="http://schemas.microsoft.com/office/drawing/2014/main" id="{293A6CEC-CC3C-48A8-04FC-DE9C2B480AD0}"/>
              </a:ext>
            </a:extLst>
          </p:cNvPr>
          <p:cNvSpPr txBox="1"/>
          <p:nvPr/>
        </p:nvSpPr>
        <p:spPr>
          <a:xfrm>
            <a:off x="263616" y="5099145"/>
            <a:ext cx="7360613"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where by the same individuals (from the same units) are repeated (i.e., longitudinal). This is typically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structure </a:t>
            </a:r>
            <a:r>
              <a:rPr lang="en-GB" sz="1200" dirty="0">
                <a:latin typeface="Helvetica Neue" panose="02000503000000020004" pitchFamily="2" charset="0"/>
                <a:ea typeface="Helvetica Neue" panose="02000503000000020004" pitchFamily="2" charset="0"/>
                <a:cs typeface="Helvetica Neue" panose="02000503000000020004" pitchFamily="2" charset="0"/>
              </a:rPr>
              <a:t>and so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hierarchical regression </a:t>
            </a:r>
            <a:r>
              <a:rPr lang="en-GB" sz="12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
        <p:nvSpPr>
          <p:cNvPr id="2" name="TextBox 1">
            <a:extLst>
              <a:ext uri="{FF2B5EF4-FFF2-40B4-BE49-F238E27FC236}">
                <a16:creationId xmlns:a16="http://schemas.microsoft.com/office/drawing/2014/main" id="{84E7FE32-8BA7-4FC2-D1FE-9F2793059E37}"/>
              </a:ext>
            </a:extLst>
          </p:cNvPr>
          <p:cNvSpPr txBox="1"/>
          <p:nvPr/>
        </p:nvSpPr>
        <p:spPr>
          <a:xfrm>
            <a:off x="4828980" y="1511493"/>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941F70-B132-9653-19C1-0B09D2E065B4}"/>
                  </a:ext>
                </a:extLst>
              </p:cNvPr>
              <p:cNvSpPr txBox="1"/>
              <p:nvPr/>
            </p:nvSpPr>
            <p:spPr>
              <a:xfrm>
                <a:off x="9148584"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a:t>
                </a:r>
                <a14:m>
                  <m:oMath xmlns:m="http://schemas.openxmlformats.org/officeDocument/2006/math">
                    <m:r>
                      <a:rPr lang="en-GB" b="1" i="1" dirty="0" smtClean="0">
                        <a:solidFill>
                          <a:schemeClr val="accent2"/>
                        </a:solidFill>
                        <a:latin typeface="Cambria Math" panose="02040503050406030204" pitchFamily="18" charset="0"/>
                        <a:ea typeface="Helvetica Neue" panose="02000503000000020004" pitchFamily="2" charset="0"/>
                        <a:cs typeface="Helvetica Neue" panose="02000503000000020004" pitchFamily="2" charset="0"/>
                      </a:rPr>
                      <m:t>𝒉</m:t>
                    </m:r>
                  </m:oMath>
                </a14:m>
                <a:endPar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F6941F70-B132-9653-19C1-0B09D2E065B4}"/>
                  </a:ext>
                </a:extLst>
              </p:cNvPr>
              <p:cNvSpPr txBox="1">
                <a:spLocks noRot="1" noChangeAspect="1" noMove="1" noResize="1" noEditPoints="1" noAdjustHandles="1" noChangeArrowheads="1" noChangeShapeType="1" noTextEdit="1"/>
              </p:cNvSpPr>
              <p:nvPr/>
            </p:nvSpPr>
            <p:spPr>
              <a:xfrm>
                <a:off x="9148584" y="1501268"/>
                <a:ext cx="1961560" cy="369332"/>
              </a:xfrm>
              <a:prstGeom prst="rect">
                <a:avLst/>
              </a:prstGeom>
              <a:blipFill>
                <a:blip r:embed="rId6"/>
                <a:stretch>
                  <a:fillRect l="-2564" t="-6667" b="-26667"/>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B678A178-2BF3-C1EF-A957-08E11FA1FB8F}"/>
              </a:ext>
            </a:extLst>
          </p:cNvPr>
          <p:cNvPicPr>
            <a:picLocks noChangeAspect="1"/>
          </p:cNvPicPr>
          <p:nvPr/>
        </p:nvPicPr>
        <p:blipFill>
          <a:blip r:embed="rId7"/>
          <a:stretch>
            <a:fillRect/>
          </a:stretch>
        </p:blipFill>
        <p:spPr>
          <a:xfrm>
            <a:off x="305899" y="3356649"/>
            <a:ext cx="3474564" cy="1158894"/>
          </a:xfrm>
          <a:prstGeom prst="rect">
            <a:avLst/>
          </a:prstGeom>
        </p:spPr>
      </p:pic>
      <p:pic>
        <p:nvPicPr>
          <p:cNvPr id="6" name="Picture 5" descr="Diagram&#10;&#10;Description automatically generated">
            <a:extLst>
              <a:ext uri="{FF2B5EF4-FFF2-40B4-BE49-F238E27FC236}">
                <a16:creationId xmlns:a16="http://schemas.microsoft.com/office/drawing/2014/main" id="{140562FB-EA63-7E72-23C4-7170773B007E}"/>
              </a:ext>
            </a:extLst>
          </p:cNvPr>
          <p:cNvPicPr>
            <a:picLocks noChangeAspect="1"/>
          </p:cNvPicPr>
          <p:nvPr/>
        </p:nvPicPr>
        <p:blipFill>
          <a:blip r:embed="rId7"/>
          <a:stretch>
            <a:fillRect/>
          </a:stretch>
        </p:blipFill>
        <p:spPr>
          <a:xfrm>
            <a:off x="4072478" y="3429000"/>
            <a:ext cx="3474564" cy="1158894"/>
          </a:xfrm>
          <a:prstGeom prst="rect">
            <a:avLst/>
          </a:prstGeom>
        </p:spPr>
      </p:pic>
      <p:pic>
        <p:nvPicPr>
          <p:cNvPr id="7" name="Picture 6" descr="Diagram&#10;&#10;Description automatically generated">
            <a:extLst>
              <a:ext uri="{FF2B5EF4-FFF2-40B4-BE49-F238E27FC236}">
                <a16:creationId xmlns:a16="http://schemas.microsoft.com/office/drawing/2014/main" id="{7F5A609E-FB59-940D-11CC-CF02F31CD1BB}"/>
              </a:ext>
            </a:extLst>
          </p:cNvPr>
          <p:cNvPicPr>
            <a:picLocks noChangeAspect="1"/>
          </p:cNvPicPr>
          <p:nvPr/>
        </p:nvPicPr>
        <p:blipFill>
          <a:blip r:embed="rId7"/>
          <a:stretch>
            <a:fillRect/>
          </a:stretch>
        </p:blipFill>
        <p:spPr>
          <a:xfrm>
            <a:off x="8197038" y="3429000"/>
            <a:ext cx="3474564" cy="1158894"/>
          </a:xfrm>
          <a:prstGeom prst="rect">
            <a:avLst/>
          </a:prstGeom>
        </p:spPr>
      </p:pic>
    </p:spTree>
    <p:extLst>
      <p:ext uri="{BB962C8B-B14F-4D97-AF65-F5344CB8AC3E}">
        <p14:creationId xmlns:p14="http://schemas.microsoft.com/office/powerpoint/2010/main" val="379318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42D9-0DAA-D7B7-6658-AB4AC65C24DD}"/>
              </a:ext>
            </a:extLst>
          </p:cNvPr>
          <p:cNvSpPr txBox="1">
            <a:spLocks/>
          </p:cNvSpPr>
          <p:nvPr/>
        </p:nvSpPr>
        <p:spPr>
          <a:xfrm>
            <a:off x="-1828218" y="161307"/>
            <a:ext cx="10515600" cy="714167"/>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Helvetica Neue Light" panose="02000403000000020004" pitchFamily="2" charset="0"/>
                <a:ea typeface="Helvetica Neue Light" panose="02000403000000020004" pitchFamily="2" charset="0"/>
              </a:rPr>
              <a:t>Recall the base model formula for a GLM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84BFEE-5246-08CE-81D8-02A5DB621D9D}"/>
                  </a:ext>
                </a:extLst>
              </p:cNvPr>
              <p:cNvSpPr txBox="1"/>
              <p:nvPr/>
            </p:nvSpPr>
            <p:spPr>
              <a:xfrm>
                <a:off x="194827" y="969469"/>
                <a:ext cx="6415378" cy="400110"/>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2000" i="1" smtClean="0">
                          <a:latin typeface="Cambria Math" panose="02040503050406030204" pitchFamily="18" charset="0"/>
                        </a:rPr>
                        <m:t>𝑦</m:t>
                      </m:r>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rPr>
                            <m:t>0</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1</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2</m:t>
                          </m:r>
                        </m:sub>
                      </m:sSub>
                      <m:r>
                        <a:rPr lang="en-GB" sz="2000" b="0" i="0" smtClean="0">
                          <a:latin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𝜀</m:t>
                      </m:r>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484BFEE-5246-08CE-81D8-02A5DB621D9D}"/>
                  </a:ext>
                </a:extLst>
              </p:cNvPr>
              <p:cNvSpPr txBox="1">
                <a:spLocks noRot="1" noChangeAspect="1" noMove="1" noResize="1" noEditPoints="1" noAdjustHandles="1" noChangeArrowheads="1" noChangeShapeType="1" noTextEdit="1"/>
              </p:cNvSpPr>
              <p:nvPr/>
            </p:nvSpPr>
            <p:spPr>
              <a:xfrm>
                <a:off x="194827" y="969469"/>
                <a:ext cx="6415378" cy="400110"/>
              </a:xfrm>
              <a:prstGeom prst="rect">
                <a:avLst/>
              </a:prstGeom>
              <a:blipFill>
                <a:blip r:embed="rId2"/>
                <a:stretch>
                  <a:fillRect b="-17647"/>
                </a:stretch>
              </a:blipFill>
              <a:ln>
                <a:solidFill>
                  <a:schemeClr val="accent1"/>
                </a:solidFill>
              </a:ln>
            </p:spPr>
            <p:txBody>
              <a:bodyPr/>
              <a:lstStyle/>
              <a:p>
                <a:r>
                  <a:rPr lang="en-GB">
                    <a:noFill/>
                  </a:rPr>
                  <a:t> </a:t>
                </a:r>
              </a:p>
            </p:txBody>
          </p:sp>
        </mc:Fallback>
      </mc:AlternateContent>
      <p:sp>
        <p:nvSpPr>
          <p:cNvPr id="5" name="Title 1">
            <a:extLst>
              <a:ext uri="{FF2B5EF4-FFF2-40B4-BE49-F238E27FC236}">
                <a16:creationId xmlns:a16="http://schemas.microsoft.com/office/drawing/2014/main" id="{714FA184-AEEE-043D-D097-DBE1E5DEAD6D}"/>
              </a:ext>
            </a:extLst>
          </p:cNvPr>
          <p:cNvSpPr txBox="1">
            <a:spLocks/>
          </p:cNvSpPr>
          <p:nvPr/>
        </p:nvSpPr>
        <p:spPr>
          <a:xfrm>
            <a:off x="88621" y="2029335"/>
            <a:ext cx="12014757" cy="417481"/>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Light" panose="02000403000000020004" pitchFamily="2" charset="0"/>
                <a:ea typeface="Helvetica Neue Light" panose="02000403000000020004" pitchFamily="2" charset="0"/>
              </a:rPr>
              <a:t>Mathematical reformulation of the base GLM regression model using indexes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DF996F-86F4-6C66-FBF9-0331024AF837}"/>
                  </a:ext>
                </a:extLst>
              </p:cNvPr>
              <p:cNvSpPr txBox="1"/>
              <p:nvPr/>
            </p:nvSpPr>
            <p:spPr>
              <a:xfrm>
                <a:off x="194828" y="2828336"/>
                <a:ext cx="6415377" cy="424796"/>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0,</m:t>
                          </m:r>
                          <m:r>
                            <a:rPr lang="en-GB" sz="2000" b="0" i="1" smtClean="0">
                              <a:latin typeface="Cambria Math" panose="02040503050406030204" pitchFamily="18" charset="0"/>
                              <a:ea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𝑘</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𝑖</m:t>
                          </m:r>
                          <m:r>
                            <a:rPr lang="en-GB" sz="2000" i="1">
                              <a:latin typeface="Cambria Math" panose="02040503050406030204" pitchFamily="18" charset="0"/>
                            </a:rPr>
                            <m:t>,</m:t>
                          </m:r>
                          <m:r>
                            <a:rPr lang="en-GB" sz="2000" i="1">
                              <a:latin typeface="Cambria Math" panose="02040503050406030204" pitchFamily="18" charset="0"/>
                            </a:rPr>
                            <m:t>𝑗</m:t>
                          </m:r>
                        </m:sub>
                      </m:sSub>
                      <m:r>
                        <a:rPr lang="en-GB" sz="2000">
                          <a:latin typeface="Cambria Math" panose="02040503050406030204" pitchFamily="18" charset="0"/>
                        </a:rPr>
                        <m:t>+</m:t>
                      </m:r>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𝜀</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6" name="TextBox 5">
                <a:extLst>
                  <a:ext uri="{FF2B5EF4-FFF2-40B4-BE49-F238E27FC236}">
                    <a16:creationId xmlns:a16="http://schemas.microsoft.com/office/drawing/2014/main" id="{82DF996F-86F4-6C66-FBF9-0331024AF837}"/>
                  </a:ext>
                </a:extLst>
              </p:cNvPr>
              <p:cNvSpPr txBox="1">
                <a:spLocks noRot="1" noChangeAspect="1" noMove="1" noResize="1" noEditPoints="1" noAdjustHandles="1" noChangeArrowheads="1" noChangeShapeType="1" noTextEdit="1"/>
              </p:cNvSpPr>
              <p:nvPr/>
            </p:nvSpPr>
            <p:spPr>
              <a:xfrm>
                <a:off x="194828" y="2828336"/>
                <a:ext cx="6415377" cy="424796"/>
              </a:xfrm>
              <a:prstGeom prst="rect">
                <a:avLst/>
              </a:prstGeom>
              <a:blipFill>
                <a:blip r:embed="rId3"/>
                <a:stretch>
                  <a:fillRect b="-11429"/>
                </a:stretch>
              </a:blipFill>
              <a:ln>
                <a:solidFill>
                  <a:schemeClr val="accent1"/>
                </a:solid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9725B59D-7219-D6AD-1DA9-1DBF084857DC}"/>
              </a:ext>
            </a:extLst>
          </p:cNvPr>
          <p:cNvPicPr>
            <a:picLocks noChangeAspect="1"/>
          </p:cNvPicPr>
          <p:nvPr/>
        </p:nvPicPr>
        <p:blipFill>
          <a:blip r:embed="rId4"/>
          <a:stretch>
            <a:fillRect/>
          </a:stretch>
        </p:blipFill>
        <p:spPr>
          <a:xfrm>
            <a:off x="7029014" y="2828335"/>
            <a:ext cx="4968159" cy="29911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33C517-189B-2576-D8D1-3F348499833F}"/>
                  </a:ext>
                </a:extLst>
              </p:cNvPr>
              <p:cNvSpPr txBox="1"/>
              <p:nvPr/>
            </p:nvSpPr>
            <p:spPr>
              <a:xfrm>
                <a:off x="194827" y="3547182"/>
                <a:ext cx="5850985"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 is a hierarchical structure in the dataset, the base form of the GLM can be explicitly reformulated to show the hierarchies with indexes. For instance</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represent each individual unit or observation</a:t>
                </a: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𝑗</m:t>
                    </m:r>
                  </m:oMath>
                </a14:m>
                <a:r>
                  <a:rPr lang="en-GB" sz="1600" dirty="0">
                    <a:latin typeface="Helvetica Neue Light" panose="02000403000000020004" pitchFamily="2" charset="0"/>
                    <a:ea typeface="Helvetica Neue Light" panose="02000403000000020004" pitchFamily="2" charset="0"/>
                  </a:rPr>
                  <a:t> represent a group or cluster which an individual unit or observation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is from.</a:t>
                </a:r>
              </a:p>
              <a:p>
                <a:pPr marL="742950" lvl="1" indent="-285750">
                  <a:buFont typeface="Wingdings" pitchFamily="2" charset="2"/>
                  <a:buChar char="v"/>
                </a:pP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𝑘</m:t>
                    </m:r>
                  </m:oMath>
                </a14:m>
                <a:r>
                  <a:rPr lang="en-GB" sz="1600" dirty="0">
                    <a:latin typeface="Helvetica Neue Light" panose="02000403000000020004" pitchFamily="2" charset="0"/>
                    <a:ea typeface="Helvetica Neue Light" panose="02000403000000020004" pitchFamily="2" charset="0"/>
                  </a:rPr>
                  <a:t> is the number of independent variables in the dataset</a:t>
                </a:r>
              </a:p>
            </p:txBody>
          </p:sp>
        </mc:Choice>
        <mc:Fallback xmlns="">
          <p:sp>
            <p:nvSpPr>
              <p:cNvPr id="8" name="TextBox 7">
                <a:extLst>
                  <a:ext uri="{FF2B5EF4-FFF2-40B4-BE49-F238E27FC236}">
                    <a16:creationId xmlns:a16="http://schemas.microsoft.com/office/drawing/2014/main" id="{1233C517-189B-2576-D8D1-3F348499833F}"/>
                  </a:ext>
                </a:extLst>
              </p:cNvPr>
              <p:cNvSpPr txBox="1">
                <a:spLocks noRot="1" noChangeAspect="1" noMove="1" noResize="1" noEditPoints="1" noAdjustHandles="1" noChangeArrowheads="1" noChangeShapeType="1" noTextEdit="1"/>
              </p:cNvSpPr>
              <p:nvPr/>
            </p:nvSpPr>
            <p:spPr>
              <a:xfrm>
                <a:off x="194827" y="3547182"/>
                <a:ext cx="5850985" cy="2062103"/>
              </a:xfrm>
              <a:prstGeom prst="rect">
                <a:avLst/>
              </a:prstGeom>
              <a:blipFill>
                <a:blip r:embed="rId5"/>
                <a:stretch>
                  <a:fillRect l="-433" t="-1227" r="-649" b="-2454"/>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8AA147C-D3C4-6447-5C16-EC191ED6E7EF}"/>
              </a:ext>
            </a:extLst>
          </p:cNvPr>
          <p:cNvSpPr txBox="1"/>
          <p:nvPr/>
        </p:nvSpPr>
        <p:spPr>
          <a:xfrm>
            <a:off x="194828" y="5983608"/>
            <a:ext cx="627577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For more information about the above model, refer back to week 7’s lecture notes and video. </a:t>
            </a:r>
          </a:p>
        </p:txBody>
      </p:sp>
      <p:sp>
        <p:nvSpPr>
          <p:cNvPr id="10" name="Slide Number Placeholder 3">
            <a:extLst>
              <a:ext uri="{FF2B5EF4-FFF2-40B4-BE49-F238E27FC236}">
                <a16:creationId xmlns:a16="http://schemas.microsoft.com/office/drawing/2014/main" id="{525E4EBA-1A76-5B23-6986-7911903A8D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38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2618-885E-EAD8-E877-10D1F953747C}"/>
              </a:ext>
            </a:extLst>
          </p:cNvPr>
          <p:cNvSpPr txBox="1">
            <a:spLocks/>
          </p:cNvSpPr>
          <p:nvPr/>
        </p:nvSpPr>
        <p:spPr>
          <a:xfrm>
            <a:off x="102344" y="81872"/>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model (true form) [1]</a:t>
            </a:r>
          </a:p>
        </p:txBody>
      </p:sp>
      <p:sp>
        <p:nvSpPr>
          <p:cNvPr id="3" name="Rectangle 2">
            <a:extLst>
              <a:ext uri="{FF2B5EF4-FFF2-40B4-BE49-F238E27FC236}">
                <a16:creationId xmlns:a16="http://schemas.microsoft.com/office/drawing/2014/main" id="{9550AE1B-2021-C9F7-206B-D519B5BF8297}"/>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11E16-A2F2-CAA5-AA2A-046DFC414C4E}"/>
                  </a:ext>
                </a:extLst>
              </p:cNvPr>
              <p:cNvSpPr txBox="1"/>
              <p:nvPr/>
            </p:nvSpPr>
            <p:spPr>
              <a:xfrm>
                <a:off x="318410" y="752105"/>
                <a:ext cx="4727915" cy="325089"/>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8611E16-A2F2-CAA5-AA2A-046DFC414C4E}"/>
                  </a:ext>
                </a:extLst>
              </p:cNvPr>
              <p:cNvSpPr txBox="1">
                <a:spLocks noRot="1" noChangeAspect="1" noMove="1" noResize="1" noEditPoints="1" noAdjustHandles="1" noChangeArrowheads="1" noChangeShapeType="1" noTextEdit="1"/>
              </p:cNvSpPr>
              <p:nvPr/>
            </p:nvSpPr>
            <p:spPr>
              <a:xfrm>
                <a:off x="318410" y="752105"/>
                <a:ext cx="4727915" cy="325089"/>
              </a:xfrm>
              <a:prstGeom prst="rect">
                <a:avLst/>
              </a:prstGeom>
              <a:blipFill>
                <a:blip r:embed="rId2"/>
                <a:stretch>
                  <a:fillRect b="-35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9E657-EC04-1DA2-0736-FA68171CA1FB}"/>
                  </a:ext>
                </a:extLst>
              </p:cNvPr>
              <p:cNvSpPr txBox="1"/>
              <p:nvPr/>
            </p:nvSpPr>
            <p:spPr>
              <a:xfrm flipH="1">
                <a:off x="318410" y="1329946"/>
                <a:ext cx="2343843" cy="1454244"/>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5" name="TextBox 4">
                <a:extLst>
                  <a:ext uri="{FF2B5EF4-FFF2-40B4-BE49-F238E27FC236}">
                    <a16:creationId xmlns:a16="http://schemas.microsoft.com/office/drawing/2014/main" id="{A8F9E657-EC04-1DA2-0736-FA68171CA1FB}"/>
                  </a:ext>
                </a:extLst>
              </p:cNvPr>
              <p:cNvSpPr txBox="1">
                <a:spLocks noRot="1" noChangeAspect="1" noMove="1" noResize="1" noEditPoints="1" noAdjustHandles="1" noChangeArrowheads="1" noChangeShapeType="1" noTextEdit="1"/>
              </p:cNvSpPr>
              <p:nvPr/>
            </p:nvSpPr>
            <p:spPr>
              <a:xfrm flipH="1">
                <a:off x="318410" y="1329946"/>
                <a:ext cx="2343843" cy="1454244"/>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06576E82-B6D9-886F-CCEF-FA94DB356916}"/>
              </a:ext>
            </a:extLst>
          </p:cNvPr>
          <p:cNvSpPr txBox="1"/>
          <p:nvPr/>
        </p:nvSpPr>
        <p:spPr>
          <a:xfrm>
            <a:off x="5319949" y="737728"/>
            <a:ext cx="197952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7" name="TextBox 6">
            <a:extLst>
              <a:ext uri="{FF2B5EF4-FFF2-40B4-BE49-F238E27FC236}">
                <a16:creationId xmlns:a16="http://schemas.microsoft.com/office/drawing/2014/main" id="{160E41F4-A507-634F-B2C5-8C147603F9D8}"/>
              </a:ext>
            </a:extLst>
          </p:cNvPr>
          <p:cNvSpPr txBox="1"/>
          <p:nvPr/>
        </p:nvSpPr>
        <p:spPr>
          <a:xfrm>
            <a:off x="5319947" y="1781967"/>
            <a:ext cx="2263590"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C4A08A16-C930-4DAC-FD34-46CA27EFB842}"/>
              </a:ext>
            </a:extLst>
          </p:cNvPr>
          <p:cNvSpPr/>
          <p:nvPr/>
        </p:nvSpPr>
        <p:spPr>
          <a:xfrm>
            <a:off x="4950870" y="1239511"/>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8CDB5-15D5-3D27-EC92-6C9105F01518}"/>
                  </a:ext>
                </a:extLst>
              </p:cNvPr>
              <p:cNvSpPr txBox="1"/>
              <p:nvPr/>
            </p:nvSpPr>
            <p:spPr>
              <a:xfrm>
                <a:off x="318410" y="3539163"/>
                <a:ext cx="6924777"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9" name="TextBox 8">
                <a:extLst>
                  <a:ext uri="{FF2B5EF4-FFF2-40B4-BE49-F238E27FC236}">
                    <a16:creationId xmlns:a16="http://schemas.microsoft.com/office/drawing/2014/main" id="{E268CDB5-15D5-3D27-EC92-6C9105F01518}"/>
                  </a:ext>
                </a:extLst>
              </p:cNvPr>
              <p:cNvSpPr txBox="1">
                <a:spLocks noRot="1" noChangeAspect="1" noMove="1" noResize="1" noEditPoints="1" noAdjustHandles="1" noChangeArrowheads="1" noChangeShapeType="1" noTextEdit="1"/>
              </p:cNvSpPr>
              <p:nvPr/>
            </p:nvSpPr>
            <p:spPr>
              <a:xfrm>
                <a:off x="318410" y="3539163"/>
                <a:ext cx="6924777" cy="340478"/>
              </a:xfrm>
              <a:prstGeom prst="rect">
                <a:avLst/>
              </a:prstGeom>
              <a:blipFill>
                <a:blip r:embed="rId4"/>
                <a:stretch>
                  <a:fillRect b="-7143"/>
                </a:stretch>
              </a:blipFill>
              <a:ln>
                <a:noFill/>
              </a:ln>
            </p:spPr>
            <p:txBody>
              <a:bodyPr/>
              <a:lstStyle/>
              <a:p>
                <a:r>
                  <a:rPr lang="en-GB">
                    <a:noFill/>
                  </a:rPr>
                  <a:t> </a:t>
                </a:r>
              </a:p>
            </p:txBody>
          </p:sp>
        </mc:Fallback>
      </mc:AlternateContent>
      <p:sp>
        <p:nvSpPr>
          <p:cNvPr id="10" name="TextBox 9">
            <a:extLst>
              <a:ext uri="{FF2B5EF4-FFF2-40B4-BE49-F238E27FC236}">
                <a16:creationId xmlns:a16="http://schemas.microsoft.com/office/drawing/2014/main" id="{02B01189-BC17-A81A-C8AD-48C78A83D4D6}"/>
              </a:ext>
            </a:extLst>
          </p:cNvPr>
          <p:cNvSpPr txBox="1"/>
          <p:nvPr/>
        </p:nvSpPr>
        <p:spPr>
          <a:xfrm>
            <a:off x="318409" y="3036942"/>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into the level 1 model equation: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B35C5B-115E-E852-466F-B9A24024F45F}"/>
                  </a:ext>
                </a:extLst>
              </p:cNvPr>
              <p:cNvSpPr txBox="1"/>
              <p:nvPr/>
            </p:nvSpPr>
            <p:spPr>
              <a:xfrm>
                <a:off x="318409" y="4440062"/>
                <a:ext cx="8745204" cy="325089"/>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11" name="TextBox 10">
                <a:extLst>
                  <a:ext uri="{FF2B5EF4-FFF2-40B4-BE49-F238E27FC236}">
                    <a16:creationId xmlns:a16="http://schemas.microsoft.com/office/drawing/2014/main" id="{D0B35C5B-115E-E852-466F-B9A24024F45F}"/>
                  </a:ext>
                </a:extLst>
              </p:cNvPr>
              <p:cNvSpPr txBox="1">
                <a:spLocks noRot="1" noChangeAspect="1" noMove="1" noResize="1" noEditPoints="1" noAdjustHandles="1" noChangeArrowheads="1" noChangeShapeType="1" noTextEdit="1"/>
              </p:cNvSpPr>
              <p:nvPr/>
            </p:nvSpPr>
            <p:spPr>
              <a:xfrm>
                <a:off x="318409" y="4440062"/>
                <a:ext cx="8745204" cy="325089"/>
              </a:xfrm>
              <a:prstGeom prst="rect">
                <a:avLst/>
              </a:prstGeom>
              <a:blipFill>
                <a:blip r:embed="rId5"/>
                <a:stretch>
                  <a:fillRect b="-3704"/>
                </a:stretch>
              </a:blipFill>
              <a:ln>
                <a:noFill/>
              </a:ln>
            </p:spPr>
            <p:txBody>
              <a:bodyPr/>
              <a:lstStyle/>
              <a:p>
                <a:r>
                  <a:rPr lang="en-GB">
                    <a:noFill/>
                  </a:rPr>
                  <a:t> </a:t>
                </a:r>
              </a:p>
            </p:txBody>
          </p:sp>
        </mc:Fallback>
      </mc:AlternateContent>
      <p:sp>
        <p:nvSpPr>
          <p:cNvPr id="12" name="TextBox 11">
            <a:extLst>
              <a:ext uri="{FF2B5EF4-FFF2-40B4-BE49-F238E27FC236}">
                <a16:creationId xmlns:a16="http://schemas.microsoft.com/office/drawing/2014/main" id="{4E80383A-7D8A-7BE2-430D-E7CCF7F0F06A}"/>
              </a:ext>
            </a:extLst>
          </p:cNvPr>
          <p:cNvSpPr txBox="1"/>
          <p:nvPr/>
        </p:nvSpPr>
        <p:spPr>
          <a:xfrm>
            <a:off x="318408" y="396669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14" name="Right Brace 13">
            <a:extLst>
              <a:ext uri="{FF2B5EF4-FFF2-40B4-BE49-F238E27FC236}">
                <a16:creationId xmlns:a16="http://schemas.microsoft.com/office/drawing/2014/main" id="{4BE8D578-DE79-64AD-899D-8AA7286750E3}"/>
              </a:ext>
            </a:extLst>
          </p:cNvPr>
          <p:cNvSpPr/>
          <p:nvPr/>
        </p:nvSpPr>
        <p:spPr>
          <a:xfrm rot="5400000">
            <a:off x="2391324" y="3375846"/>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97FC53E3-D472-DFA2-1FF1-E1BAF24A7E98}"/>
              </a:ext>
            </a:extLst>
          </p:cNvPr>
          <p:cNvSpPr/>
          <p:nvPr/>
        </p:nvSpPr>
        <p:spPr>
          <a:xfrm rot="5400000">
            <a:off x="5933455" y="3130855"/>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8BDCA8DD-7E12-8433-2ADF-953464A89243}"/>
              </a:ext>
            </a:extLst>
          </p:cNvPr>
          <p:cNvSpPr txBox="1"/>
          <p:nvPr/>
        </p:nvSpPr>
        <p:spPr>
          <a:xfrm>
            <a:off x="1162170"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8" name="TextBox 17">
            <a:extLst>
              <a:ext uri="{FF2B5EF4-FFF2-40B4-BE49-F238E27FC236}">
                <a16:creationId xmlns:a16="http://schemas.microsoft.com/office/drawing/2014/main" id="{864F562E-4899-9453-4353-6D7291736628}"/>
              </a:ext>
            </a:extLst>
          </p:cNvPr>
          <p:cNvSpPr txBox="1"/>
          <p:nvPr/>
        </p:nvSpPr>
        <p:spPr>
          <a:xfrm>
            <a:off x="4689616"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9" name="TextBox 18">
            <a:extLst>
              <a:ext uri="{FF2B5EF4-FFF2-40B4-BE49-F238E27FC236}">
                <a16:creationId xmlns:a16="http://schemas.microsoft.com/office/drawing/2014/main" id="{900C832C-246A-F3F5-C993-7F84C9862A02}"/>
              </a:ext>
            </a:extLst>
          </p:cNvPr>
          <p:cNvSpPr txBox="1"/>
          <p:nvPr/>
        </p:nvSpPr>
        <p:spPr>
          <a:xfrm>
            <a:off x="8420517" y="4417940"/>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954395-1D88-0FB0-39DC-BC4FACD3D904}"/>
                  </a:ext>
                </a:extLst>
              </p:cNvPr>
              <p:cNvSpPr txBox="1"/>
              <p:nvPr/>
            </p:nvSpPr>
            <p:spPr>
              <a:xfrm>
                <a:off x="239696" y="5937155"/>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are the coefficients from the fixed part of the model we want to report now</a:t>
                </a:r>
              </a:p>
            </p:txBody>
          </p:sp>
        </mc:Choice>
        <mc:Fallback xmlns="">
          <p:sp>
            <p:nvSpPr>
              <p:cNvPr id="20" name="TextBox 19">
                <a:extLst>
                  <a:ext uri="{FF2B5EF4-FFF2-40B4-BE49-F238E27FC236}">
                    <a16:creationId xmlns:a16="http://schemas.microsoft.com/office/drawing/2014/main" id="{93954395-1D88-0FB0-39DC-BC4FACD3D904}"/>
                  </a:ext>
                </a:extLst>
              </p:cNvPr>
              <p:cNvSpPr txBox="1">
                <a:spLocks noRot="1" noChangeAspect="1" noMove="1" noResize="1" noEditPoints="1" noAdjustHandles="1" noChangeArrowheads="1" noChangeShapeType="1" noTextEdit="1"/>
              </p:cNvSpPr>
              <p:nvPr/>
            </p:nvSpPr>
            <p:spPr>
              <a:xfrm>
                <a:off x="239696" y="5937155"/>
                <a:ext cx="8745204" cy="307777"/>
              </a:xfrm>
              <a:prstGeom prst="rect">
                <a:avLst/>
              </a:prstGeom>
              <a:blipFill>
                <a:blip r:embed="rId6"/>
                <a:stretch>
                  <a:fillRect l="-145" t="-4000" b="-2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6C9AEA-F775-82E2-188A-FA63B5F30D79}"/>
                  </a:ext>
                </a:extLst>
              </p:cNvPr>
              <p:cNvSpPr txBox="1"/>
              <p:nvPr/>
            </p:nvSpPr>
            <p:spPr>
              <a:xfrm>
                <a:off x="239696" y="6280851"/>
                <a:ext cx="9346431" cy="325089"/>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as well as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 </m:t>
                    </m:r>
                  </m:oMath>
                </a14:m>
                <a:r>
                  <a:rPr lang="en-US" sz="1400" dirty="0">
                    <a:latin typeface="Helvetica Neue Thin" panose="020B0403020202020204" pitchFamily="34" charset="0"/>
                    <a:ea typeface="Helvetica Neue Thin" panose="020B0403020202020204" pitchFamily="34" charset="0"/>
                  </a:rPr>
                  <a:t>the</a:t>
                </a:r>
                <a:r>
                  <a:rPr lang="en-US" sz="1400" i="1" dirty="0">
                    <a:latin typeface="Helvetica Neue Thin" panose="020B0403020202020204" pitchFamily="34" charset="0"/>
                    <a:ea typeface="Helvetica Neue Thin" panose="020B0403020202020204" pitchFamily="34" charset="0"/>
                  </a:rPr>
                  <a:t>y</a:t>
                </a:r>
                <a:r>
                  <a:rPr lang="en-US" sz="1400" dirty="0">
                    <a:latin typeface="Helvetica Neue Thin" panose="020B0403020202020204" pitchFamily="34" charset="0"/>
                    <a:ea typeface="Helvetica Neue Thin" panose="020B0403020202020204" pitchFamily="34" charset="0"/>
                  </a:rPr>
                  <a:t> have variances for random part of the model we want to report</a:t>
                </a:r>
              </a:p>
            </p:txBody>
          </p:sp>
        </mc:Choice>
        <mc:Fallback xmlns="">
          <p:sp>
            <p:nvSpPr>
              <p:cNvPr id="21" name="TextBox 20">
                <a:extLst>
                  <a:ext uri="{FF2B5EF4-FFF2-40B4-BE49-F238E27FC236}">
                    <a16:creationId xmlns:a16="http://schemas.microsoft.com/office/drawing/2014/main" id="{3F6C9AEA-F775-82E2-188A-FA63B5F30D79}"/>
                  </a:ext>
                </a:extLst>
              </p:cNvPr>
              <p:cNvSpPr txBox="1">
                <a:spLocks noRot="1" noChangeAspect="1" noMove="1" noResize="1" noEditPoints="1" noAdjustHandles="1" noChangeArrowheads="1" noChangeShapeType="1" noTextEdit="1"/>
              </p:cNvSpPr>
              <p:nvPr/>
            </p:nvSpPr>
            <p:spPr>
              <a:xfrm>
                <a:off x="239696" y="6280851"/>
                <a:ext cx="9346431" cy="325089"/>
              </a:xfrm>
              <a:prstGeom prst="rect">
                <a:avLst/>
              </a:prstGeom>
              <a:blipFill>
                <a:blip r:embed="rId7"/>
                <a:stretch>
                  <a:fillRect l="-136" t="-7407" b="-7407"/>
                </a:stretch>
              </a:blipFill>
              <a:ln>
                <a:no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574DEAF0-4FD6-2034-C6EF-CB512CB3203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6DA0C455-F093-CB36-9BDD-C6C7169B78C3}"/>
              </a:ext>
            </a:extLst>
          </p:cNvPr>
          <p:cNvSpPr txBox="1"/>
          <p:nvPr/>
        </p:nvSpPr>
        <p:spPr>
          <a:xfrm>
            <a:off x="2682037" y="1358679"/>
            <a:ext cx="2527052" cy="261610"/>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1st equation is a random-intercept</a:t>
            </a:r>
          </a:p>
        </p:txBody>
      </p:sp>
      <p:sp>
        <p:nvSpPr>
          <p:cNvPr id="25" name="TextBox 24">
            <a:extLst>
              <a:ext uri="{FF2B5EF4-FFF2-40B4-BE49-F238E27FC236}">
                <a16:creationId xmlns:a16="http://schemas.microsoft.com/office/drawing/2014/main" id="{3C6D51B2-87D0-8FC9-717F-98B345A29E8E}"/>
              </a:ext>
            </a:extLst>
          </p:cNvPr>
          <p:cNvSpPr txBox="1"/>
          <p:nvPr/>
        </p:nvSpPr>
        <p:spPr>
          <a:xfrm>
            <a:off x="2682037" y="1679246"/>
            <a:ext cx="2527052" cy="430887"/>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2</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100" dirty="0">
                <a:latin typeface="Helvetica Neue" panose="02000503000000020004" pitchFamily="2" charset="0"/>
                <a:ea typeface="Helvetica Neue" panose="02000503000000020004" pitchFamily="2" charset="0"/>
                <a:cs typeface="Helvetica Neue" panose="02000503000000020004" pitchFamily="2" charset="0"/>
              </a:rPr>
              <a:t>, 3</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4</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so on equations are random-slopes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E699D5-922F-334F-400A-5C68EF7FE248}"/>
                  </a:ext>
                </a:extLst>
              </p:cNvPr>
              <p:cNvSpPr txBox="1"/>
              <p:nvPr/>
            </p:nvSpPr>
            <p:spPr>
              <a:xfrm>
                <a:off x="239696" y="5617677"/>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0</m:t>
                        </m:r>
                      </m:sub>
                    </m:sSub>
                  </m:oMath>
                </a14:m>
                <a:r>
                  <a:rPr lang="en-US" sz="1400" dirty="0">
                    <a:latin typeface="Helvetica Neue Thin" panose="020B0403020202020204" pitchFamily="34" charset="0"/>
                    <a:ea typeface="Helvetica Neue Thin" panose="020B0403020202020204" pitchFamily="34" charset="0"/>
                  </a:rPr>
                  <a:t> is the global intercept from the fixed part of the model we want to report</a:t>
                </a:r>
              </a:p>
            </p:txBody>
          </p:sp>
        </mc:Choice>
        <mc:Fallback xmlns="">
          <p:sp>
            <p:nvSpPr>
              <p:cNvPr id="26" name="TextBox 25">
                <a:extLst>
                  <a:ext uri="{FF2B5EF4-FFF2-40B4-BE49-F238E27FC236}">
                    <a16:creationId xmlns:a16="http://schemas.microsoft.com/office/drawing/2014/main" id="{C5E699D5-922F-334F-400A-5C68EF7FE248}"/>
                  </a:ext>
                </a:extLst>
              </p:cNvPr>
              <p:cNvSpPr txBox="1">
                <a:spLocks noRot="1" noChangeAspect="1" noMove="1" noResize="1" noEditPoints="1" noAdjustHandles="1" noChangeArrowheads="1" noChangeShapeType="1" noTextEdit="1"/>
              </p:cNvSpPr>
              <p:nvPr/>
            </p:nvSpPr>
            <p:spPr>
              <a:xfrm>
                <a:off x="239696" y="5617677"/>
                <a:ext cx="8745204" cy="307777"/>
              </a:xfrm>
              <a:prstGeom prst="rect">
                <a:avLst/>
              </a:prstGeom>
              <a:blipFill>
                <a:blip r:embed="rId8"/>
                <a:stretch>
                  <a:fillRect l="-145" t="-4000" b="-20000"/>
                </a:stretch>
              </a:blipFill>
              <a:ln>
                <a:noFill/>
              </a:ln>
            </p:spPr>
            <p:txBody>
              <a:bodyPr/>
              <a:lstStyle/>
              <a:p>
                <a:r>
                  <a:rPr lang="en-GB">
                    <a:noFill/>
                  </a:rPr>
                  <a:t> </a:t>
                </a:r>
              </a:p>
            </p:txBody>
          </p:sp>
        </mc:Fallback>
      </mc:AlternateContent>
      <p:sp>
        <p:nvSpPr>
          <p:cNvPr id="27" name="TextBox 26">
            <a:extLst>
              <a:ext uri="{FF2B5EF4-FFF2-40B4-BE49-F238E27FC236}">
                <a16:creationId xmlns:a16="http://schemas.microsoft.com/office/drawing/2014/main" id="{B41D7783-3709-9D15-3467-74DAF07584B8}"/>
              </a:ext>
            </a:extLst>
          </p:cNvPr>
          <p:cNvSpPr txBox="1"/>
          <p:nvPr/>
        </p:nvSpPr>
        <p:spPr>
          <a:xfrm>
            <a:off x="8455886" y="5234089"/>
            <a:ext cx="3321916" cy="369332"/>
          </a:xfrm>
          <a:prstGeom prst="rect">
            <a:avLst/>
          </a:prstGeom>
          <a:noFill/>
        </p:spPr>
        <p:txBody>
          <a:bodyPr wrap="square" rtlCol="0">
            <a:spAutoFit/>
          </a:bodyPr>
          <a:lstStyle/>
          <a:p>
            <a:r>
              <a:rPr lang="en-GB" dirty="0"/>
              <a:t>Note: There are model scenarios</a:t>
            </a:r>
          </a:p>
        </p:txBody>
      </p:sp>
      <p:sp>
        <p:nvSpPr>
          <p:cNvPr id="28" name="TextBox 27">
            <a:extLst>
              <a:ext uri="{FF2B5EF4-FFF2-40B4-BE49-F238E27FC236}">
                <a16:creationId xmlns:a16="http://schemas.microsoft.com/office/drawing/2014/main" id="{88E5147A-484B-16EE-94B1-912EA2746414}"/>
              </a:ext>
            </a:extLst>
          </p:cNvPr>
          <p:cNvSpPr txBox="1"/>
          <p:nvPr/>
        </p:nvSpPr>
        <p:spPr>
          <a:xfrm>
            <a:off x="2682037" y="2091057"/>
            <a:ext cx="2527052"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Note that these equation does not have a two-level independent variable that impacts the outcome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57DA07-360E-3088-FD9F-15983BF4B355}"/>
                  </a:ext>
                </a:extLst>
              </p:cNvPr>
              <p:cNvSpPr txBox="1"/>
              <p:nvPr/>
            </p:nvSpPr>
            <p:spPr>
              <a:xfrm>
                <a:off x="778484"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C057DA07-360E-3088-FD9F-15983BF4B355}"/>
                  </a:ext>
                </a:extLst>
              </p:cNvPr>
              <p:cNvSpPr txBox="1">
                <a:spLocks noRot="1" noChangeAspect="1" noMove="1" noResize="1" noEditPoints="1" noAdjustHandles="1" noChangeArrowheads="1" noChangeShapeType="1" noTextEdit="1"/>
              </p:cNvSpPr>
              <p:nvPr/>
            </p:nvSpPr>
            <p:spPr>
              <a:xfrm>
                <a:off x="778484"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FBF037-1412-522A-56DD-78911AD6302E}"/>
                  </a:ext>
                </a:extLst>
              </p:cNvPr>
              <p:cNvSpPr txBox="1"/>
              <p:nvPr/>
            </p:nvSpPr>
            <p:spPr>
              <a:xfrm>
                <a:off x="1236767"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76FBF037-1412-522A-56DD-78911AD6302E}"/>
                  </a:ext>
                </a:extLst>
              </p:cNvPr>
              <p:cNvSpPr txBox="1">
                <a:spLocks noRot="1" noChangeAspect="1" noMove="1" noResize="1" noEditPoints="1" noAdjustHandles="1" noChangeArrowheads="1" noChangeShapeType="1" noTextEdit="1"/>
              </p:cNvSpPr>
              <p:nvPr/>
            </p:nvSpPr>
            <p:spPr>
              <a:xfrm>
                <a:off x="1236767"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127C20-67AE-FDBA-D31F-F50E85D277B6}"/>
                  </a:ext>
                </a:extLst>
              </p:cNvPr>
              <p:cNvSpPr txBox="1"/>
              <p:nvPr/>
            </p:nvSpPr>
            <p:spPr>
              <a:xfrm>
                <a:off x="1681262"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54127C20-67AE-FDBA-D31F-F50E85D277B6}"/>
                  </a:ext>
                </a:extLst>
              </p:cNvPr>
              <p:cNvSpPr txBox="1">
                <a:spLocks noRot="1" noChangeAspect="1" noMove="1" noResize="1" noEditPoints="1" noAdjustHandles="1" noChangeArrowheads="1" noChangeShapeType="1" noTextEdit="1"/>
              </p:cNvSpPr>
              <p:nvPr/>
            </p:nvSpPr>
            <p:spPr>
              <a:xfrm>
                <a:off x="1681262" y="2129009"/>
                <a:ext cx="448235"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1135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BC7FDE-52F4-7E63-3CE2-C1ADFEA87104}"/>
                  </a:ext>
                </a:extLst>
              </p:cNvPr>
              <p:cNvSpPr txBox="1"/>
              <p:nvPr/>
            </p:nvSpPr>
            <p:spPr>
              <a:xfrm>
                <a:off x="102345" y="711912"/>
                <a:ext cx="4727915" cy="325089"/>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3" name="TextBox 2">
                <a:extLst>
                  <a:ext uri="{FF2B5EF4-FFF2-40B4-BE49-F238E27FC236}">
                    <a16:creationId xmlns:a16="http://schemas.microsoft.com/office/drawing/2014/main" id="{C0BC7FDE-52F4-7E63-3CE2-C1ADFEA87104}"/>
                  </a:ext>
                </a:extLst>
              </p:cNvPr>
              <p:cNvSpPr txBox="1">
                <a:spLocks noRot="1" noChangeAspect="1" noMove="1" noResize="1" noEditPoints="1" noAdjustHandles="1" noChangeArrowheads="1" noChangeShapeType="1" noTextEdit="1"/>
              </p:cNvSpPr>
              <p:nvPr/>
            </p:nvSpPr>
            <p:spPr>
              <a:xfrm>
                <a:off x="102345" y="711912"/>
                <a:ext cx="4727915" cy="325089"/>
              </a:xfrm>
              <a:prstGeom prst="rect">
                <a:avLst/>
              </a:prstGeom>
              <a:blipFill>
                <a:blip r:embed="rId2"/>
                <a:stretch>
                  <a:fillRect b="-769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47AA4A-407C-33F4-75F4-15A97609A894}"/>
                  </a:ext>
                </a:extLst>
              </p:cNvPr>
              <p:cNvSpPr txBox="1"/>
              <p:nvPr/>
            </p:nvSpPr>
            <p:spPr>
              <a:xfrm flipH="1">
                <a:off x="102345" y="1289753"/>
                <a:ext cx="2343843" cy="1454244"/>
              </a:xfrm>
              <a:prstGeom prst="rect">
                <a:avLst/>
              </a:prstGeom>
              <a:solidFill>
                <a:schemeClr val="bg1"/>
              </a:solidFill>
              <a:ln>
                <a:no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4" name="TextBox 3">
                <a:extLst>
                  <a:ext uri="{FF2B5EF4-FFF2-40B4-BE49-F238E27FC236}">
                    <a16:creationId xmlns:a16="http://schemas.microsoft.com/office/drawing/2014/main" id="{C647AA4A-407C-33F4-75F4-15A97609A894}"/>
                  </a:ext>
                </a:extLst>
              </p:cNvPr>
              <p:cNvSpPr txBox="1">
                <a:spLocks noRot="1" noChangeAspect="1" noMove="1" noResize="1" noEditPoints="1" noAdjustHandles="1" noChangeArrowheads="1" noChangeShapeType="1" noTextEdit="1"/>
              </p:cNvSpPr>
              <p:nvPr/>
            </p:nvSpPr>
            <p:spPr>
              <a:xfrm flipH="1">
                <a:off x="102345" y="1289753"/>
                <a:ext cx="2343843" cy="1454244"/>
              </a:xfrm>
              <a:prstGeom prst="rect">
                <a:avLst/>
              </a:prstGeom>
              <a:blipFill>
                <a:blip r:embed="rId3"/>
                <a:stretch>
                  <a:fillRect/>
                </a:stretch>
              </a:blipFill>
              <a:ln>
                <a:noFill/>
              </a:ln>
            </p:spPr>
            <p:txBody>
              <a:bodyPr/>
              <a:lstStyle/>
              <a:p>
                <a:r>
                  <a:rPr lang="en-GB">
                    <a:noFill/>
                  </a:rPr>
                  <a:t> </a:t>
                </a:r>
              </a:p>
            </p:txBody>
          </p:sp>
        </mc:Fallback>
      </mc:AlternateContent>
      <p:sp>
        <p:nvSpPr>
          <p:cNvPr id="5" name="TextBox 4">
            <a:extLst>
              <a:ext uri="{FF2B5EF4-FFF2-40B4-BE49-F238E27FC236}">
                <a16:creationId xmlns:a16="http://schemas.microsoft.com/office/drawing/2014/main" id="{01E24B30-EBBC-AD52-9F1F-0E575A8C6FAD}"/>
              </a:ext>
            </a:extLst>
          </p:cNvPr>
          <p:cNvSpPr txBox="1"/>
          <p:nvPr/>
        </p:nvSpPr>
        <p:spPr>
          <a:xfrm>
            <a:off x="4581367" y="717770"/>
            <a:ext cx="1979525"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6" name="TextBox 5">
            <a:extLst>
              <a:ext uri="{FF2B5EF4-FFF2-40B4-BE49-F238E27FC236}">
                <a16:creationId xmlns:a16="http://schemas.microsoft.com/office/drawing/2014/main" id="{F7A5B569-7DA6-B5AA-E38A-74BA7E564C10}"/>
              </a:ext>
            </a:extLst>
          </p:cNvPr>
          <p:cNvSpPr txBox="1"/>
          <p:nvPr/>
        </p:nvSpPr>
        <p:spPr>
          <a:xfrm>
            <a:off x="2446187" y="1872402"/>
            <a:ext cx="2263590" cy="369332"/>
          </a:xfrm>
          <a:prstGeom prst="rect">
            <a:avLst/>
          </a:prstGeom>
          <a:solidFill>
            <a:schemeClr val="bg2"/>
          </a:solidFill>
          <a:ln>
            <a:no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A3E196-E27D-FD04-9630-FA8E81A1CF4E}"/>
                  </a:ext>
                </a:extLst>
              </p:cNvPr>
              <p:cNvSpPr txBox="1"/>
              <p:nvPr/>
            </p:nvSpPr>
            <p:spPr>
              <a:xfrm>
                <a:off x="337175" y="3102485"/>
                <a:ext cx="8745204" cy="325089"/>
              </a:xfrm>
              <a:prstGeom prst="rect">
                <a:avLst/>
              </a:prstGeom>
              <a:solidFill>
                <a:schemeClr val="bg1"/>
              </a:solid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7" name="TextBox 6">
                <a:extLst>
                  <a:ext uri="{FF2B5EF4-FFF2-40B4-BE49-F238E27FC236}">
                    <a16:creationId xmlns:a16="http://schemas.microsoft.com/office/drawing/2014/main" id="{E6A3E196-E27D-FD04-9630-FA8E81A1CF4E}"/>
                  </a:ext>
                </a:extLst>
              </p:cNvPr>
              <p:cNvSpPr txBox="1">
                <a:spLocks noRot="1" noChangeAspect="1" noMove="1" noResize="1" noEditPoints="1" noAdjustHandles="1" noChangeArrowheads="1" noChangeShapeType="1" noTextEdit="1"/>
              </p:cNvSpPr>
              <p:nvPr/>
            </p:nvSpPr>
            <p:spPr>
              <a:xfrm>
                <a:off x="337175" y="3102485"/>
                <a:ext cx="8745204" cy="325089"/>
              </a:xfrm>
              <a:prstGeom prst="rect">
                <a:avLst/>
              </a:prstGeom>
              <a:blipFill>
                <a:blip r:embed="rId4"/>
                <a:stretch>
                  <a:fillRect b="-7692"/>
                </a:stretch>
              </a:blipFill>
              <a:ln>
                <a:noFill/>
              </a:ln>
            </p:spPr>
            <p:txBody>
              <a:bodyPr/>
              <a:lstStyle/>
              <a:p>
                <a:r>
                  <a:rPr lang="en-GB">
                    <a:noFill/>
                  </a:rPr>
                  <a:t> </a:t>
                </a:r>
              </a:p>
            </p:txBody>
          </p:sp>
        </mc:Fallback>
      </mc:AlternateContent>
      <p:sp>
        <p:nvSpPr>
          <p:cNvPr id="8" name="Right Brace 7">
            <a:extLst>
              <a:ext uri="{FF2B5EF4-FFF2-40B4-BE49-F238E27FC236}">
                <a16:creationId xmlns:a16="http://schemas.microsoft.com/office/drawing/2014/main" id="{B55B73B8-1EBF-AE15-67CF-FB970A3EE172}"/>
              </a:ext>
            </a:extLst>
          </p:cNvPr>
          <p:cNvSpPr/>
          <p:nvPr/>
        </p:nvSpPr>
        <p:spPr>
          <a:xfrm rot="5400000">
            <a:off x="2175259" y="3335653"/>
            <a:ext cx="325087" cy="3031427"/>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811127DE-CF04-EBBF-380F-D9DAEF44B299}"/>
              </a:ext>
            </a:extLst>
          </p:cNvPr>
          <p:cNvSpPr/>
          <p:nvPr/>
        </p:nvSpPr>
        <p:spPr>
          <a:xfrm rot="5400000">
            <a:off x="5717390" y="3090662"/>
            <a:ext cx="325089" cy="3516922"/>
          </a:xfrm>
          <a:prstGeom prst="rightBrace">
            <a:avLst/>
          </a:prstGeom>
          <a:solidFill>
            <a:schemeClr val="bg1"/>
          </a:solidFill>
          <a:ln w="28575">
            <a:no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B43F2B85-2953-7879-96B6-46B12F30C06B}"/>
              </a:ext>
            </a:extLst>
          </p:cNvPr>
          <p:cNvSpPr txBox="1"/>
          <p:nvPr/>
        </p:nvSpPr>
        <p:spPr>
          <a:xfrm>
            <a:off x="946105" y="3786669"/>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1" name="TextBox 10">
            <a:extLst>
              <a:ext uri="{FF2B5EF4-FFF2-40B4-BE49-F238E27FC236}">
                <a16:creationId xmlns:a16="http://schemas.microsoft.com/office/drawing/2014/main" id="{3F29ECBF-E253-82FB-FD5E-B7F63F03F16F}"/>
              </a:ext>
            </a:extLst>
          </p:cNvPr>
          <p:cNvSpPr txBox="1"/>
          <p:nvPr/>
        </p:nvSpPr>
        <p:spPr>
          <a:xfrm>
            <a:off x="4488236" y="3826862"/>
            <a:ext cx="2783393" cy="369332"/>
          </a:xfrm>
          <a:prstGeom prst="rect">
            <a:avLst/>
          </a:prstGeom>
          <a:solidFill>
            <a:schemeClr val="bg2"/>
          </a:solidFill>
          <a:ln>
            <a:noFill/>
          </a:ln>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2" name="Rectangle 11">
            <a:extLst>
              <a:ext uri="{FF2B5EF4-FFF2-40B4-BE49-F238E27FC236}">
                <a16:creationId xmlns:a16="http://schemas.microsoft.com/office/drawing/2014/main" id="{4090BB62-CF75-EE52-5863-240400EC53BF}"/>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6D460DCA-9EAE-5193-974C-5F707BFCE00A}"/>
              </a:ext>
            </a:extLst>
          </p:cNvPr>
          <p:cNvSpPr/>
          <p:nvPr/>
        </p:nvSpPr>
        <p:spPr>
          <a:xfrm>
            <a:off x="1998869" y="1329946"/>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Right Brace 13">
            <a:extLst>
              <a:ext uri="{FF2B5EF4-FFF2-40B4-BE49-F238E27FC236}">
                <a16:creationId xmlns:a16="http://schemas.microsoft.com/office/drawing/2014/main" id="{B009DC3A-A288-0E1E-A561-F879AD1FA284}"/>
              </a:ext>
            </a:extLst>
          </p:cNvPr>
          <p:cNvSpPr/>
          <p:nvPr/>
        </p:nvSpPr>
        <p:spPr>
          <a:xfrm rot="5400000">
            <a:off x="2175259" y="2049731"/>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AB19E46F-5FC0-6C67-78E5-935901295915}"/>
              </a:ext>
            </a:extLst>
          </p:cNvPr>
          <p:cNvSpPr/>
          <p:nvPr/>
        </p:nvSpPr>
        <p:spPr>
          <a:xfrm rot="5400000">
            <a:off x="5717389" y="1814499"/>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0BA2B41F-F498-759B-2E6A-3DECE1D79178}"/>
              </a:ext>
            </a:extLst>
          </p:cNvPr>
          <p:cNvSpPr txBox="1"/>
          <p:nvPr/>
        </p:nvSpPr>
        <p:spPr>
          <a:xfrm>
            <a:off x="7906351" y="3225749"/>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p:sp>
        <p:nvSpPr>
          <p:cNvPr id="17" name="TextBox 16">
            <a:extLst>
              <a:ext uri="{FF2B5EF4-FFF2-40B4-BE49-F238E27FC236}">
                <a16:creationId xmlns:a16="http://schemas.microsoft.com/office/drawing/2014/main" id="{4989534C-806F-7EE1-F4C0-56CD8747B7AA}"/>
              </a:ext>
            </a:extLst>
          </p:cNvPr>
          <p:cNvSpPr txBox="1"/>
          <p:nvPr/>
        </p:nvSpPr>
        <p:spPr>
          <a:xfrm>
            <a:off x="7638395" y="1149621"/>
            <a:ext cx="4218660"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a:t>
            </a:r>
            <a:r>
              <a:rPr lang="en-GB" b="1" dirty="0">
                <a:latin typeface="Helvetica Neue" panose="02000503000000020004" pitchFamily="2" charset="0"/>
                <a:ea typeface="Helvetica Neue" panose="02000503000000020004" pitchFamily="2" charset="0"/>
                <a:cs typeface="Helvetica Neue" panose="02000503000000020004" pitchFamily="2" charset="0"/>
              </a:rPr>
              <a:t>random-slope model </a:t>
            </a:r>
            <a:r>
              <a:rPr lang="en-GB" dirty="0">
                <a:latin typeface="Helvetica Neue" panose="02000503000000020004" pitchFamily="2" charset="0"/>
                <a:ea typeface="Helvetica Neue" panose="02000503000000020004" pitchFamily="2" charset="0"/>
                <a:cs typeface="Helvetica Neue" panose="02000503000000020004" pitchFamily="2" charset="0"/>
              </a:rPr>
              <a:t>which includes both </a:t>
            </a:r>
            <a:r>
              <a:rPr lang="en-GB"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a random-intercept</a:t>
            </a:r>
            <a:r>
              <a:rPr lang="en-GB" dirty="0">
                <a:latin typeface="Helvetica Neue" panose="02000503000000020004" pitchFamily="2" charset="0"/>
                <a:ea typeface="Helvetica Neue" panose="02000503000000020004" pitchFamily="2" charset="0"/>
                <a:cs typeface="Helvetica Neue" panose="02000503000000020004" pitchFamily="2" charset="0"/>
              </a:rPr>
              <a:t> and </a:t>
            </a:r>
            <a:r>
              <a:rPr lang="en-GB"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random-slopes</a:t>
            </a:r>
            <a:r>
              <a:rPr lang="en-GB" dirty="0">
                <a:latin typeface="Helvetica Neue" panose="02000503000000020004" pitchFamily="2" charset="0"/>
                <a:ea typeface="Helvetica Neue" panose="02000503000000020004" pitchFamily="2" charset="0"/>
                <a:cs typeface="Helvetica Neue" panose="02000503000000020004" pitchFamily="2" charset="0"/>
              </a:rPr>
              <a:t>. This means there group structures causes variation in the means across groups (i.e., intercepts) and slopes </a:t>
            </a:r>
          </a:p>
        </p:txBody>
      </p:sp>
      <p:sp>
        <p:nvSpPr>
          <p:cNvPr id="18" name="Rectangle 17">
            <a:extLst>
              <a:ext uri="{FF2B5EF4-FFF2-40B4-BE49-F238E27FC236}">
                <a16:creationId xmlns:a16="http://schemas.microsoft.com/office/drawing/2014/main" id="{AF4EFB84-AE7B-2B0D-2D6A-939A34B8C2A8}"/>
              </a:ext>
            </a:extLst>
          </p:cNvPr>
          <p:cNvSpPr/>
          <p:nvPr/>
        </p:nvSpPr>
        <p:spPr>
          <a:xfrm>
            <a:off x="411982" y="1337416"/>
            <a:ext cx="1586887" cy="23240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06E7890-E1DD-B36B-60F2-1BD99E197979}"/>
              </a:ext>
            </a:extLst>
          </p:cNvPr>
          <p:cNvSpPr/>
          <p:nvPr/>
        </p:nvSpPr>
        <p:spPr>
          <a:xfrm>
            <a:off x="411982" y="1608829"/>
            <a:ext cx="1586887" cy="11351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51BDEFA3-A3B8-1AE2-5623-F504B740F592}"/>
              </a:ext>
            </a:extLst>
          </p:cNvPr>
          <p:cNvCxnSpPr>
            <a:cxnSpLocks/>
          </p:cNvCxnSpPr>
          <p:nvPr/>
        </p:nvCxnSpPr>
        <p:spPr>
          <a:xfrm flipV="1">
            <a:off x="1998869" y="2008671"/>
            <a:ext cx="7245615" cy="73532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1B5165-AEE2-FEE2-F7D2-2B30BDFA6F96}"/>
              </a:ext>
            </a:extLst>
          </p:cNvPr>
          <p:cNvCxnSpPr>
            <a:cxnSpLocks/>
          </p:cNvCxnSpPr>
          <p:nvPr/>
        </p:nvCxnSpPr>
        <p:spPr>
          <a:xfrm>
            <a:off x="1998869" y="1337416"/>
            <a:ext cx="5778555" cy="42094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28AF55-9AC2-F2AD-C775-D4D01AB3E0CA}"/>
              </a:ext>
            </a:extLst>
          </p:cNvPr>
          <p:cNvCxnSpPr>
            <a:cxnSpLocks/>
          </p:cNvCxnSpPr>
          <p:nvPr/>
        </p:nvCxnSpPr>
        <p:spPr>
          <a:xfrm>
            <a:off x="7906351" y="3971335"/>
            <a:ext cx="0" cy="25399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794F404-BAA4-8F59-B5D1-360182977292}"/>
              </a:ext>
            </a:extLst>
          </p:cNvPr>
          <p:cNvCxnSpPr/>
          <p:nvPr/>
        </p:nvCxnSpPr>
        <p:spPr>
          <a:xfrm>
            <a:off x="7906351" y="6521380"/>
            <a:ext cx="3864663"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5B34053-B72B-9D6B-2BE1-7043EBDA3FBD}"/>
              </a:ext>
            </a:extLst>
          </p:cNvPr>
          <p:cNvCxnSpPr/>
          <p:nvPr/>
        </p:nvCxnSpPr>
        <p:spPr>
          <a:xfrm flipV="1">
            <a:off x="8038681" y="5011668"/>
            <a:ext cx="3205424" cy="1087681"/>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8B641372-B051-9E52-ACEA-5DA786708954}"/>
              </a:ext>
            </a:extLst>
          </p:cNvPr>
          <p:cNvCxnSpPr/>
          <p:nvPr/>
        </p:nvCxnSpPr>
        <p:spPr>
          <a:xfrm flipV="1">
            <a:off x="8048730" y="4011528"/>
            <a:ext cx="1436914" cy="165876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17F397-EBE9-E9F6-6AA4-F8E03F1D8A2C}"/>
              </a:ext>
            </a:extLst>
          </p:cNvPr>
          <p:cNvCxnSpPr/>
          <p:nvPr/>
        </p:nvCxnSpPr>
        <p:spPr>
          <a:xfrm flipV="1">
            <a:off x="8030367" y="5553248"/>
            <a:ext cx="3575479" cy="259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C80558-4C64-9AC2-A4DA-3DE0B3F4E8DB}"/>
              </a:ext>
            </a:extLst>
          </p:cNvPr>
          <p:cNvCxnSpPr/>
          <p:nvPr/>
        </p:nvCxnSpPr>
        <p:spPr>
          <a:xfrm flipV="1">
            <a:off x="8661679" y="3927553"/>
            <a:ext cx="1497205" cy="2352667"/>
          </a:xfrm>
          <a:prstGeom prst="line">
            <a:avLst/>
          </a:prstGeom>
        </p:spPr>
        <p:style>
          <a:lnRef idx="2">
            <a:schemeClr val="accent4"/>
          </a:lnRef>
          <a:fillRef idx="0">
            <a:schemeClr val="accent4"/>
          </a:fillRef>
          <a:effectRef idx="1">
            <a:schemeClr val="accent4"/>
          </a:effectRef>
          <a:fontRef idx="minor">
            <a:schemeClr val="tx1"/>
          </a:fontRef>
        </p:style>
      </p:cxnSp>
      <p:sp>
        <p:nvSpPr>
          <p:cNvPr id="43" name="TextBox 42">
            <a:extLst>
              <a:ext uri="{FF2B5EF4-FFF2-40B4-BE49-F238E27FC236}">
                <a16:creationId xmlns:a16="http://schemas.microsoft.com/office/drawing/2014/main" id="{2B5BA917-6426-C406-D22F-C2D76DD5E62D}"/>
              </a:ext>
            </a:extLst>
          </p:cNvPr>
          <p:cNvSpPr txBox="1"/>
          <p:nvPr/>
        </p:nvSpPr>
        <p:spPr>
          <a:xfrm>
            <a:off x="8352654" y="3905432"/>
            <a:ext cx="943748" cy="369332"/>
          </a:xfrm>
          <a:prstGeom prst="rect">
            <a:avLst/>
          </a:prstGeom>
          <a:noFill/>
        </p:spPr>
        <p:txBody>
          <a:bodyPr wrap="square" rtlCol="0">
            <a:spAutoFit/>
          </a:bodyPr>
          <a:lstStyle/>
          <a:p>
            <a:r>
              <a:rPr lang="en-GB" dirty="0"/>
              <a:t>Group 1</a:t>
            </a:r>
          </a:p>
        </p:txBody>
      </p:sp>
      <p:sp>
        <p:nvSpPr>
          <p:cNvPr id="44" name="TextBox 43">
            <a:extLst>
              <a:ext uri="{FF2B5EF4-FFF2-40B4-BE49-F238E27FC236}">
                <a16:creationId xmlns:a16="http://schemas.microsoft.com/office/drawing/2014/main" id="{35881AC1-5510-D359-BFDB-D39CF51E8032}"/>
              </a:ext>
            </a:extLst>
          </p:cNvPr>
          <p:cNvSpPr txBox="1"/>
          <p:nvPr/>
        </p:nvSpPr>
        <p:spPr>
          <a:xfrm>
            <a:off x="9789568" y="3634642"/>
            <a:ext cx="943748" cy="369332"/>
          </a:xfrm>
          <a:prstGeom prst="rect">
            <a:avLst/>
          </a:prstGeom>
          <a:noFill/>
        </p:spPr>
        <p:txBody>
          <a:bodyPr wrap="square" rtlCol="0">
            <a:spAutoFit/>
          </a:bodyPr>
          <a:lstStyle/>
          <a:p>
            <a:r>
              <a:rPr lang="en-GB" dirty="0"/>
              <a:t>Group 2</a:t>
            </a:r>
          </a:p>
        </p:txBody>
      </p:sp>
      <p:sp>
        <p:nvSpPr>
          <p:cNvPr id="45" name="TextBox 44">
            <a:extLst>
              <a:ext uri="{FF2B5EF4-FFF2-40B4-BE49-F238E27FC236}">
                <a16:creationId xmlns:a16="http://schemas.microsoft.com/office/drawing/2014/main" id="{B8797897-0188-765B-07DC-F5DB9D69A59F}"/>
              </a:ext>
            </a:extLst>
          </p:cNvPr>
          <p:cNvSpPr txBox="1"/>
          <p:nvPr/>
        </p:nvSpPr>
        <p:spPr>
          <a:xfrm>
            <a:off x="10698090" y="4675936"/>
            <a:ext cx="943748" cy="369332"/>
          </a:xfrm>
          <a:prstGeom prst="rect">
            <a:avLst/>
          </a:prstGeom>
          <a:noFill/>
        </p:spPr>
        <p:txBody>
          <a:bodyPr wrap="square" rtlCol="0">
            <a:spAutoFit/>
          </a:bodyPr>
          <a:lstStyle/>
          <a:p>
            <a:r>
              <a:rPr lang="en-GB" dirty="0"/>
              <a:t>Group 3</a:t>
            </a:r>
          </a:p>
        </p:txBody>
      </p:sp>
      <p:sp>
        <p:nvSpPr>
          <p:cNvPr id="46" name="TextBox 45">
            <a:extLst>
              <a:ext uri="{FF2B5EF4-FFF2-40B4-BE49-F238E27FC236}">
                <a16:creationId xmlns:a16="http://schemas.microsoft.com/office/drawing/2014/main" id="{2F88A7A7-1A24-8AAF-54CB-7853131130DE}"/>
              </a:ext>
            </a:extLst>
          </p:cNvPr>
          <p:cNvSpPr txBox="1"/>
          <p:nvPr/>
        </p:nvSpPr>
        <p:spPr>
          <a:xfrm>
            <a:off x="10939890" y="5569689"/>
            <a:ext cx="943748" cy="369332"/>
          </a:xfrm>
          <a:prstGeom prst="rect">
            <a:avLst/>
          </a:prstGeom>
          <a:noFill/>
        </p:spPr>
        <p:txBody>
          <a:bodyPr wrap="square" rtlCol="0">
            <a:spAutoFit/>
          </a:bodyPr>
          <a:lstStyle/>
          <a:p>
            <a:r>
              <a:rPr lang="en-GB" dirty="0"/>
              <a:t>Group 4</a:t>
            </a:r>
          </a:p>
        </p:txBody>
      </p:sp>
      <p:sp>
        <p:nvSpPr>
          <p:cNvPr id="47" name="Slide Number Placeholder 3">
            <a:extLst>
              <a:ext uri="{FF2B5EF4-FFF2-40B4-BE49-F238E27FC236}">
                <a16:creationId xmlns:a16="http://schemas.microsoft.com/office/drawing/2014/main" id="{B42B76AB-4639-E26A-2F56-90F1A1B274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6BC7D3-F96D-11BE-1018-62CB730B06F1}"/>
                  </a:ext>
                </a:extLst>
              </p:cNvPr>
              <p:cNvSpPr txBox="1"/>
              <p:nvPr/>
            </p:nvSpPr>
            <p:spPr>
              <a:xfrm>
                <a:off x="539470"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8" name="TextBox 47">
                <a:extLst>
                  <a:ext uri="{FF2B5EF4-FFF2-40B4-BE49-F238E27FC236}">
                    <a16:creationId xmlns:a16="http://schemas.microsoft.com/office/drawing/2014/main" id="{A56BC7D3-F96D-11BE-1018-62CB730B06F1}"/>
                  </a:ext>
                </a:extLst>
              </p:cNvPr>
              <p:cNvSpPr txBox="1">
                <a:spLocks noRot="1" noChangeAspect="1" noMove="1" noResize="1" noEditPoints="1" noAdjustHandles="1" noChangeArrowheads="1" noChangeShapeType="1" noTextEdit="1"/>
              </p:cNvSpPr>
              <p:nvPr/>
            </p:nvSpPr>
            <p:spPr>
              <a:xfrm>
                <a:off x="539470" y="2086607"/>
                <a:ext cx="44823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718B88B-08D2-BBFE-5552-EA05385F01EB}"/>
                  </a:ext>
                </a:extLst>
              </p:cNvPr>
              <p:cNvSpPr txBox="1"/>
              <p:nvPr/>
            </p:nvSpPr>
            <p:spPr>
              <a:xfrm>
                <a:off x="997753"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9" name="TextBox 48">
                <a:extLst>
                  <a:ext uri="{FF2B5EF4-FFF2-40B4-BE49-F238E27FC236}">
                    <a16:creationId xmlns:a16="http://schemas.microsoft.com/office/drawing/2014/main" id="{0718B88B-08D2-BBFE-5552-EA05385F01EB}"/>
                  </a:ext>
                </a:extLst>
              </p:cNvPr>
              <p:cNvSpPr txBox="1">
                <a:spLocks noRot="1" noChangeAspect="1" noMove="1" noResize="1" noEditPoints="1" noAdjustHandles="1" noChangeArrowheads="1" noChangeShapeType="1" noTextEdit="1"/>
              </p:cNvSpPr>
              <p:nvPr/>
            </p:nvSpPr>
            <p:spPr>
              <a:xfrm>
                <a:off x="997753" y="2086607"/>
                <a:ext cx="448235"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0E25FC-7D77-C62F-F65C-7AD41600485A}"/>
                  </a:ext>
                </a:extLst>
              </p:cNvPr>
              <p:cNvSpPr txBox="1"/>
              <p:nvPr/>
            </p:nvSpPr>
            <p:spPr>
              <a:xfrm>
                <a:off x="1442248" y="2086607"/>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50" name="TextBox 49">
                <a:extLst>
                  <a:ext uri="{FF2B5EF4-FFF2-40B4-BE49-F238E27FC236}">
                    <a16:creationId xmlns:a16="http://schemas.microsoft.com/office/drawing/2014/main" id="{B10E25FC-7D77-C62F-F65C-7AD41600485A}"/>
                  </a:ext>
                </a:extLst>
              </p:cNvPr>
              <p:cNvSpPr txBox="1">
                <a:spLocks noRot="1" noChangeAspect="1" noMove="1" noResize="1" noEditPoints="1" noAdjustHandles="1" noChangeArrowheads="1" noChangeShapeType="1" noTextEdit="1"/>
              </p:cNvSpPr>
              <p:nvPr/>
            </p:nvSpPr>
            <p:spPr>
              <a:xfrm>
                <a:off x="1442248" y="2086607"/>
                <a:ext cx="448235" cy="369332"/>
              </a:xfrm>
              <a:prstGeom prst="rect">
                <a:avLst/>
              </a:prstGeom>
              <a:blipFill>
                <a:blip r:embed="rId6"/>
                <a:stretch>
                  <a:fillRect/>
                </a:stretch>
              </a:blipFill>
            </p:spPr>
            <p:txBody>
              <a:bodyPr/>
              <a:lstStyle/>
              <a:p>
                <a:r>
                  <a:rPr lang="en-GB">
                    <a:noFill/>
                  </a:rPr>
                  <a:t> </a:t>
                </a:r>
              </a:p>
            </p:txBody>
          </p:sp>
        </mc:Fallback>
      </mc:AlternateContent>
      <p:sp>
        <p:nvSpPr>
          <p:cNvPr id="20" name="Title 1">
            <a:extLst>
              <a:ext uri="{FF2B5EF4-FFF2-40B4-BE49-F238E27FC236}">
                <a16:creationId xmlns:a16="http://schemas.microsoft.com/office/drawing/2014/main" id="{B7F7DC50-E099-8E3F-8FA5-DDD861910939}"/>
              </a:ext>
            </a:extLst>
          </p:cNvPr>
          <p:cNvSpPr txBox="1">
            <a:spLocks/>
          </p:cNvSpPr>
          <p:nvPr/>
        </p:nvSpPr>
        <p:spPr>
          <a:xfrm>
            <a:off x="313329" y="144471"/>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(Random-slope) model (true form) [2]</a:t>
            </a:r>
          </a:p>
        </p:txBody>
      </p:sp>
    </p:spTree>
    <p:extLst>
      <p:ext uri="{BB962C8B-B14F-4D97-AF65-F5344CB8AC3E}">
        <p14:creationId xmlns:p14="http://schemas.microsoft.com/office/powerpoint/2010/main" val="50229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40613</TotalTime>
  <Words>4890</Words>
  <Application>Microsoft Macintosh PowerPoint</Application>
  <PresentationFormat>Widescreen</PresentationFormat>
  <Paragraphs>575</Paragraphs>
  <Slides>35</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ＭＳ Ｐゴシック</vt:lpstr>
      <vt:lpstr>Arial</vt:lpstr>
      <vt:lpstr>Calibri</vt:lpstr>
      <vt:lpstr>Cambria Math</vt:lpstr>
      <vt:lpstr>Helvetica</vt:lpstr>
      <vt:lpstr>HELVETICA LIGHT</vt:lpstr>
      <vt:lpstr>HELVETICA LIGHT</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Quick recap on hierarchical 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Spatial Intrinsic Conditional Autoregressive models (iCARs)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Risk assessment and mapping of infestation in Campina Grande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376</cp:revision>
  <dcterms:created xsi:type="dcterms:W3CDTF">2020-11-19T14:47:11Z</dcterms:created>
  <dcterms:modified xsi:type="dcterms:W3CDTF">2024-05-16T00:25:40Z</dcterms:modified>
</cp:coreProperties>
</file>